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0.xml" ContentType="application/vnd.openxmlformats-officedocument.drawingml.chart+xml"/>
  <Override PartName="/ppt/notesSlides/notesSlide10.xml" ContentType="application/vnd.openxmlformats-officedocument.presentationml.notesSlide+xml"/>
  <Override PartName="/ppt/charts/chart1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notesSlides/notesSlide14.xml" ContentType="application/vnd.openxmlformats-officedocument.presentationml.notesSlide+xml"/>
  <Override PartName="/ppt/charts/chart13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4.xml" ContentType="application/vnd.openxmlformats-officedocument.drawingml.chart+xml"/>
  <Override PartName="/ppt/notesSlides/notesSlide17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18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83" r:id="rId5"/>
    <p:sldId id="260" r:id="rId6"/>
    <p:sldId id="261" r:id="rId7"/>
    <p:sldId id="285" r:id="rId8"/>
    <p:sldId id="263" r:id="rId9"/>
    <p:sldId id="264" r:id="rId10"/>
    <p:sldId id="286" r:id="rId11"/>
    <p:sldId id="266" r:id="rId12"/>
    <p:sldId id="284" r:id="rId13"/>
    <p:sldId id="268" r:id="rId14"/>
    <p:sldId id="28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148"/>
    <a:srgbClr val="EBEBEB"/>
    <a:srgbClr val="285C78"/>
    <a:srgbClr val="FFF385"/>
    <a:srgbClr val="DE5959"/>
    <a:srgbClr val="F5F5F5"/>
    <a:srgbClr val="2A874B"/>
    <a:srgbClr val="BADB91"/>
    <a:srgbClr val="FFD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9" d="100"/>
          <a:sy n="119" d="100"/>
        </p:scale>
        <p:origin x="1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Overall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A70C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46BE-4CE3-9219-16728FD2C927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46BE-4CE3-9219-16728FD2C927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</c:v>
                </c:pt>
                <c:pt idx="1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BE-4CE3-9219-16728FD2C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53148"/>
            </a:solidFill>
            <a:effectLst>
              <a:innerShdw blurRad="38100" dist="23000" dir="5400000">
                <a:srgbClr val="000000">
                  <a:alpha val="35000"/>
                </a:srgb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1-2541-4DC9-BE59-F0C0E8CA8177}"/>
              </c:ext>
            </c:extLst>
          </c:dPt>
          <c:dPt>
            <c:idx val="1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3-2541-4DC9-BE59-F0C0E8CA8177}"/>
              </c:ext>
            </c:extLst>
          </c:dPt>
          <c:dPt>
            <c:idx val="2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5-2541-4DC9-BE59-F0C0E8CA8177}"/>
              </c:ext>
            </c:extLst>
          </c:dPt>
          <c:dPt>
            <c:idx val="3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7-2541-4DC9-BE59-F0C0E8CA8177}"/>
              </c:ext>
            </c:extLst>
          </c:dPt>
          <c:dPt>
            <c:idx val="4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9-2541-4DC9-BE59-F0C0E8CA8177}"/>
              </c:ext>
            </c:extLst>
          </c:dPt>
          <c:dPt>
            <c:idx val="5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0B-2541-4DC9-BE59-F0C0E8CA8177}"/>
              </c:ext>
            </c:extLst>
          </c:dPt>
          <c:dPt>
            <c:idx val="6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0D-2541-4DC9-BE59-F0C0E8CA8177}"/>
              </c:ext>
            </c:extLst>
          </c:dPt>
          <c:dPt>
            <c:idx val="7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0F-2541-4DC9-BE59-F0C0E8CA8177}"/>
              </c:ext>
            </c:extLst>
          </c:dPt>
          <c:dPt>
            <c:idx val="8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11-2541-4DC9-BE59-F0C0E8CA8177}"/>
              </c:ext>
            </c:extLst>
          </c:dPt>
          <c:dPt>
            <c:idx val="9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13-2541-4DC9-BE59-F0C0E8CA8177}"/>
              </c:ext>
            </c:extLst>
          </c:dPt>
          <c:dPt>
            <c:idx val="10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15-2541-4DC9-BE59-F0C0E8CA8177}"/>
              </c:ext>
            </c:extLst>
          </c:dPt>
          <c:dPt>
            <c:idx val="11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17-2541-4DC9-BE59-F0C0E8CA817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1B384D"/>
                    </a:solidFill>
                    <a:latin typeface="Arial"/>
                  </a:defRPr>
                </a:pPr>
                <a:endParaRPr lang="en-150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12"/>
                <c:pt idx="0">
                  <c:v>Talent Acquisition</c:v>
                </c:pt>
                <c:pt idx="1">
                  <c:v>Employee Relations Management</c:v>
                </c:pt>
                <c:pt idx="2">
                  <c:v>Compensation and Benefits Management</c:v>
                </c:pt>
                <c:pt idx="3">
                  <c:v>Stakeholders Management</c:v>
                </c:pt>
                <c:pt idx="4">
                  <c:v>Talent Management</c:v>
                </c:pt>
                <c:pt idx="5">
                  <c:v>Risk Management and Business Continuity</c:v>
                </c:pt>
                <c:pt idx="6">
                  <c:v>Strategy Formulation, Implementation and Planning</c:v>
                </c:pt>
                <c:pt idx="7">
                  <c:v>Project Management</c:v>
                </c:pt>
                <c:pt idx="8">
                  <c:v>Budgeting and Financial Management</c:v>
                </c:pt>
                <c:pt idx="9">
                  <c:v>Policies, Systems, Processes and Procedures Implementation</c:v>
                </c:pt>
                <c:pt idx="10">
                  <c:v>Performance Management</c:v>
                </c:pt>
                <c:pt idx="11">
                  <c:v>Organizational Development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12"/>
                <c:pt idx="0">
                  <c:v>0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0.5</c:v>
                </c:pt>
                <c:pt idx="5">
                  <c:v>0.75</c:v>
                </c:pt>
                <c:pt idx="6">
                  <c:v>0.75</c:v>
                </c:pt>
                <c:pt idx="7">
                  <c:v>0.75</c:v>
                </c:pt>
                <c:pt idx="8">
                  <c:v>0.75</c:v>
                </c:pt>
                <c:pt idx="9">
                  <c:v>0.75</c:v>
                </c:pt>
                <c:pt idx="10">
                  <c:v>0.75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541-4DC9-BE59-F0C0E8CA817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1B384D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.75"/>
          <c:min val="0"/>
        </c:scaling>
        <c:delete val="1"/>
        <c:axPos val="b"/>
        <c:majorGridlines>
          <c:spPr>
            <a:ln w="6350" cap="flat">
              <a:solidFill>
                <a:srgbClr val="DADADA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rgbClr val="FFFFFF"/>
    </a:solidFill>
    <a:ln w="10160" cap="flat">
      <a:solidFill>
        <a:srgbClr val="285C78"/>
      </a:solidFill>
    </a:ln>
    <a:effectLst/>
  </c:spPr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rgbClr val="E1E9F5"/>
            </a:solidFill>
            <a:ln w="25400" cap="flat">
              <a:solidFill>
                <a:srgbClr val="E1E9F5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12"/>
                <c:pt idx="0">
                  <c:v>Risk Management and Business Continuity</c:v>
                </c:pt>
                <c:pt idx="1">
                  <c:v>Strategy Formulation, Implementation and Planning</c:v>
                </c:pt>
                <c:pt idx="2">
                  <c:v>Talent Acquisition</c:v>
                </c:pt>
                <c:pt idx="3">
                  <c:v>Project Management</c:v>
                </c:pt>
                <c:pt idx="4">
                  <c:v>Budgeting and Financial Management</c:v>
                </c:pt>
                <c:pt idx="5">
                  <c:v>Organizational Development</c:v>
                </c:pt>
                <c:pt idx="6">
                  <c:v>Employee Relations Management</c:v>
                </c:pt>
                <c:pt idx="7">
                  <c:v>Talent Management</c:v>
                </c:pt>
                <c:pt idx="8">
                  <c:v>Policies, Systems, Processes and Procedures Implementation</c:v>
                </c:pt>
                <c:pt idx="9">
                  <c:v>Compensation and Benefits Management</c:v>
                </c:pt>
                <c:pt idx="10">
                  <c:v>Performance Management</c:v>
                </c:pt>
                <c:pt idx="11">
                  <c:v>Stakeholders Management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92-42EB-8E95-24E07E11B3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2A4E6B"/>
            </a:solidFill>
            <a:ln w="25400" cap="flat">
              <a:solidFill>
                <a:srgbClr val="2A4E6B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12"/>
                <c:pt idx="0">
                  <c:v>Risk Management and Business Continuity</c:v>
                </c:pt>
                <c:pt idx="1">
                  <c:v>Strategy Formulation, Implementation and Planning</c:v>
                </c:pt>
                <c:pt idx="2">
                  <c:v>Talent Acquisition</c:v>
                </c:pt>
                <c:pt idx="3">
                  <c:v>Project Management</c:v>
                </c:pt>
                <c:pt idx="4">
                  <c:v>Budgeting and Financial Management</c:v>
                </c:pt>
                <c:pt idx="5">
                  <c:v>Organizational Development</c:v>
                </c:pt>
                <c:pt idx="6">
                  <c:v>Employee Relations Management</c:v>
                </c:pt>
                <c:pt idx="7">
                  <c:v>Talent Management</c:v>
                </c:pt>
                <c:pt idx="8">
                  <c:v>Policies, Systems, Processes and Procedures Implementation</c:v>
                </c:pt>
                <c:pt idx="9">
                  <c:v>Compensation and Benefits Management</c:v>
                </c:pt>
                <c:pt idx="10">
                  <c:v>Performance Management</c:v>
                </c:pt>
                <c:pt idx="11">
                  <c:v>Stakeholders Management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12"/>
                <c:pt idx="0">
                  <c:v>0.75</c:v>
                </c:pt>
                <c:pt idx="1">
                  <c:v>0.75</c:v>
                </c:pt>
                <c:pt idx="2">
                  <c:v>0</c:v>
                </c:pt>
                <c:pt idx="3">
                  <c:v>0.75</c:v>
                </c:pt>
                <c:pt idx="4">
                  <c:v>0.75</c:v>
                </c:pt>
                <c:pt idx="5">
                  <c:v>1</c:v>
                </c:pt>
                <c:pt idx="6">
                  <c:v>0.25</c:v>
                </c:pt>
                <c:pt idx="7">
                  <c:v>0.5</c:v>
                </c:pt>
                <c:pt idx="8">
                  <c:v>0.75</c:v>
                </c:pt>
                <c:pt idx="9">
                  <c:v>0.25</c:v>
                </c:pt>
                <c:pt idx="10">
                  <c:v>0.75</c:v>
                </c:pt>
                <c:pt idx="1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92-42EB-8E95-24E07E11B3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rad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50" b="0" i="0" u="none" strike="noStrike">
                <a:solidFill>
                  <a:srgbClr val="1B384D"/>
                </a:solidFill>
                <a:latin typeface="Poppins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0%" sourceLinked="0"/>
        <c:majorTickMark val="out"/>
        <c:minorTickMark val="none"/>
        <c:tickLblPos val="nextTo"/>
        <c:spPr>
          <a:ln w="12700" cap="flat">
            <a:solidFill>
              <a:srgbClr val="FFFFFF"/>
            </a:solidFill>
            <a:prstDash val="solid"/>
            <a:round/>
          </a:ln>
        </c:spPr>
        <c:txPr>
          <a:bodyPr/>
          <a:lstStyle/>
          <a:p>
            <a:pPr>
              <a:defRPr sz="1000" b="1" i="0" u="none" strike="noStrike">
                <a:solidFill>
                  <a:srgbClr val="00B05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53148"/>
            </a:solidFill>
            <a:effectLst>
              <a:innerShdw blurRad="38100" dist="23000" dir="5400000">
                <a:srgbClr val="000000">
                  <a:alpha val="35000"/>
                </a:srgb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1-C0F3-4103-AF34-4DFED93D69E0}"/>
              </c:ext>
            </c:extLst>
          </c:dPt>
          <c:dPt>
            <c:idx val="1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3-C0F3-4103-AF34-4DFED93D69E0}"/>
              </c:ext>
            </c:extLst>
          </c:dPt>
          <c:dPt>
            <c:idx val="2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05-C0F3-4103-AF34-4DFED93D69E0}"/>
              </c:ext>
            </c:extLst>
          </c:dPt>
          <c:dPt>
            <c:idx val="3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7-C0F3-4103-AF34-4DFED93D69E0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C0F3-4103-AF34-4DFED93D69E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1B384D"/>
                    </a:solidFill>
                    <a:latin typeface="Arial"/>
                  </a:defRPr>
                </a:pPr>
                <a:endParaRPr lang="en-150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4"/>
                <c:pt idx="0">
                  <c:v>Behavioral for Business</c:v>
                </c:pt>
                <c:pt idx="1">
                  <c:v>Behavioral for Business2</c:v>
                </c:pt>
                <c:pt idx="2">
                  <c:v>Behavioral for Business4</c:v>
                </c:pt>
                <c:pt idx="3">
                  <c:v>Behavioral for Business3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4"/>
                <c:pt idx="0">
                  <c:v>0.03</c:v>
                </c:pt>
                <c:pt idx="1">
                  <c:v>0.3</c:v>
                </c:pt>
                <c:pt idx="2">
                  <c:v>0.63</c:v>
                </c:pt>
                <c:pt idx="3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F3-4103-AF34-4DFED93D69E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1B384D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.75"/>
          <c:min val="0"/>
        </c:scaling>
        <c:delete val="1"/>
        <c:axPos val="b"/>
        <c:majorGridlines>
          <c:spPr>
            <a:ln w="6350" cap="flat">
              <a:solidFill>
                <a:srgbClr val="DADADA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rgbClr val="FFFFFF"/>
    </a:solidFill>
    <a:ln w="10160" cap="flat">
      <a:solidFill>
        <a:srgbClr val="285C78"/>
      </a:solidFill>
    </a:ln>
    <a:effectLst/>
  </c:spPr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rgbClr val="E1E9F5"/>
            </a:solidFill>
            <a:ln w="25400" cap="flat">
              <a:solidFill>
                <a:srgbClr val="E1E9F5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4"/>
                <c:pt idx="0">
                  <c:v>Behavioral for Business</c:v>
                </c:pt>
                <c:pt idx="1">
                  <c:v>Behavioral for Business2</c:v>
                </c:pt>
                <c:pt idx="2">
                  <c:v>Behavioral for Business3</c:v>
                </c:pt>
                <c:pt idx="3">
                  <c:v>Behavioral for Business4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D1-47A2-BB3A-5F31AA3C91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2A4E6B"/>
            </a:solidFill>
            <a:ln w="25400" cap="flat">
              <a:solidFill>
                <a:srgbClr val="2A4E6B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4"/>
                <c:pt idx="0">
                  <c:v>Behavioral for Business</c:v>
                </c:pt>
                <c:pt idx="1">
                  <c:v>Behavioral for Business2</c:v>
                </c:pt>
                <c:pt idx="2">
                  <c:v>Behavioral for Business3</c:v>
                </c:pt>
                <c:pt idx="3">
                  <c:v>Behavioral for Business4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4"/>
                <c:pt idx="0">
                  <c:v>0.03</c:v>
                </c:pt>
                <c:pt idx="1">
                  <c:v>0.3</c:v>
                </c:pt>
                <c:pt idx="2">
                  <c:v>0.83</c:v>
                </c:pt>
                <c:pt idx="3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D1-47A2-BB3A-5F31AA3C9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rad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50" b="0" i="0" u="none" strike="noStrike">
                <a:solidFill>
                  <a:srgbClr val="1B384D"/>
                </a:solidFill>
                <a:latin typeface="Poppins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0%" sourceLinked="0"/>
        <c:majorTickMark val="out"/>
        <c:minorTickMark val="none"/>
        <c:tickLblPos val="nextTo"/>
        <c:spPr>
          <a:ln w="12700" cap="flat">
            <a:solidFill>
              <a:srgbClr val="FFFFFF"/>
            </a:solidFill>
            <a:prstDash val="solid"/>
            <a:round/>
          </a:ln>
        </c:spPr>
        <c:txPr>
          <a:bodyPr/>
          <a:lstStyle/>
          <a:p>
            <a:pPr>
              <a:defRPr sz="1000" b="1" i="0" u="none" strike="noStrike">
                <a:solidFill>
                  <a:srgbClr val="00B05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53148"/>
            </a:solidFill>
            <a:effectLst>
              <a:innerShdw blurRad="38100" dist="23000" dir="5400000">
                <a:srgbClr val="000000">
                  <a:alpha val="35000"/>
                </a:srgb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1-8000-41F0-A029-A4C4DDC7BBE1}"/>
              </c:ext>
            </c:extLst>
          </c:dPt>
          <c:dPt>
            <c:idx val="1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3-8000-41F0-A029-A4C4DDC7BBE1}"/>
              </c:ext>
            </c:extLst>
          </c:dPt>
          <c:dPt>
            <c:idx val="2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5-8000-41F0-A029-A4C4DDC7BBE1}"/>
              </c:ext>
            </c:extLst>
          </c:dPt>
          <c:dPt>
            <c:idx val="3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7-8000-41F0-A029-A4C4DDC7BBE1}"/>
              </c:ext>
            </c:extLst>
          </c:dPt>
          <c:dPt>
            <c:idx val="4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9-8000-41F0-A029-A4C4DDC7BBE1}"/>
              </c:ext>
            </c:extLst>
          </c:dPt>
          <c:dPt>
            <c:idx val="5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B-8000-41F0-A029-A4C4DDC7BBE1}"/>
              </c:ext>
            </c:extLst>
          </c:dPt>
          <c:dPt>
            <c:idx val="6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D-8000-41F0-A029-A4C4DDC7BBE1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1B384D"/>
                    </a:solidFill>
                    <a:latin typeface="Arial"/>
                  </a:defRPr>
                </a:pPr>
                <a:endParaRPr lang="en-150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7"/>
                <c:pt idx="0">
                  <c:v>Learning Approach</c:v>
                </c:pt>
                <c:pt idx="1">
                  <c:v>Adjustment</c:v>
                </c:pt>
                <c:pt idx="2">
                  <c:v>Prudence</c:v>
                </c:pt>
                <c:pt idx="3">
                  <c:v>Inquisitive</c:v>
                </c:pt>
                <c:pt idx="4">
                  <c:v>Interpersonal Sensitivity</c:v>
                </c:pt>
                <c:pt idx="5">
                  <c:v>Ambition</c:v>
                </c:pt>
                <c:pt idx="6">
                  <c:v>Sociability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7"/>
                <c:pt idx="0">
                  <c:v>0.99</c:v>
                </c:pt>
                <c:pt idx="1">
                  <c:v>0.97</c:v>
                </c:pt>
                <c:pt idx="2">
                  <c:v>0.95</c:v>
                </c:pt>
                <c:pt idx="3">
                  <c:v>0.95</c:v>
                </c:pt>
                <c:pt idx="4">
                  <c:v>0.93</c:v>
                </c:pt>
                <c:pt idx="5">
                  <c:v>0.92</c:v>
                </c:pt>
                <c:pt idx="6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000-41F0-A029-A4C4DDC7BB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1B384D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.2"/>
          <c:min val="0"/>
        </c:scaling>
        <c:delete val="1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rgbClr val="FFFFFF"/>
    </a:solidFill>
    <a:ln w="6350" cap="flat">
      <a:solidFill>
        <a:srgbClr val="285C78"/>
      </a:solidFill>
    </a:ln>
    <a:effectLst/>
  </c:spPr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Managerial Potential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7EA-4805-97EF-6B5CE0B642A8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7EA-4805-97EF-6B5CE0B642A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EA-4805-97EF-6B5CE0B642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Stress Tolerance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827-41FE-9E21-66085AA8469F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827-41FE-9E21-66085AA8469F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27-41FE-9E21-66085AA84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Service Orientation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52FB-4B93-B850-BB7CBF9B1CAD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52FB-4B93-B850-BB7CBF9B1CAD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FB-4B93-B850-BB7CBF9B1C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Clerical Potential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CC0-4B9E-B1CD-768E7693BB6C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CC0-4B9E-B1CD-768E7693BB6C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C0-4B9E-B1CD-768E7693BB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Potential</c:v>
                </c:pt>
              </c:strCache>
            </c:strRef>
          </c:tx>
          <c:spPr>
            <a:solidFill>
              <a:srgbClr val="153148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A70C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58C6-4173-A6D8-636C511433FF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58C6-4173-A6D8-636C511433FF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C6-4173-A6D8-636C51143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Technical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56AC-4864-AE02-4F891897974F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56AC-4864-AE02-4F891897974F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AC-4864-AE02-4F89189797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Reliability</c:v>
                </c:pt>
              </c:strCache>
            </c:strRef>
          </c:tx>
          <c:spPr>
            <a:solidFill>
              <a:srgbClr val="153148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AED1-4337-88E1-8FBE5C5690CD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AED1-4337-88E1-8FBE5C5690CD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D1-4337-88E1-8FBE5C569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Quantitative Reasoning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44D3-49AA-B40F-4CF878D78085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44D3-49AA-B40F-4CF878D78085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D3-49AA-B40F-4CF878D78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Business Reasoning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68CE-4953-9A73-3673D46E26AF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68CE-4953-9A73-3673D46E26AF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CE-4953-9A73-3673D46E2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Qualitative Reasoning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A70C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046D-4BEC-B387-BEAD6E126344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046D-4BEC-B387-BEAD6E126344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6D-4BEC-B387-BEAD6E1263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Behavioral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0869-4E88-A932-D23670726086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0869-4E88-A932-D23670726086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69-4E88-A932-D236707260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Cognitive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0FED-4064-93B8-44BDEFAB900A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0FED-4064-93B8-44BDEFAB900A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FED-4064-93B8-44BDEFAB90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Personality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B64-4624-AA3A-A32893475A9B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B64-4624-AA3A-A32893475A9B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64-4624-AA3A-A32893475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Personality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A70C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A432-4262-BA30-3376BA9CC38B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A432-4262-BA30-3376BA9CC38B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32-4262-BA30-3376BA9CC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53148"/>
            </a:solidFill>
            <a:effectLst>
              <a:innerShdw blurRad="38100" dist="23000" dir="5400000">
                <a:srgbClr val="000000">
                  <a:alpha val="35000"/>
                </a:srgb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01-BFCF-4262-973A-B799D543BA1A}"/>
              </c:ext>
            </c:extLst>
          </c:dPt>
          <c:dPt>
            <c:idx val="1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3-BFCF-4262-973A-B799D543BA1A}"/>
              </c:ext>
            </c:extLst>
          </c:dPt>
          <c:dPt>
            <c:idx val="2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5-BFCF-4262-973A-B799D543BA1A}"/>
              </c:ext>
            </c:extLst>
          </c:dPt>
          <c:dPt>
            <c:idx val="3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7-BFCF-4262-973A-B799D543BA1A}"/>
              </c:ext>
            </c:extLst>
          </c:dPt>
          <c:dPt>
            <c:idx val="4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9-BFCF-4262-973A-B799D543BA1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1B384D"/>
                    </a:solidFill>
                    <a:latin typeface="Arial"/>
                  </a:defRPr>
                </a:pPr>
                <a:endParaRPr lang="en-150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5"/>
                <c:pt idx="0">
                  <c:v>Tone of Communication</c:v>
                </c:pt>
                <c:pt idx="1">
                  <c:v>Pronunciation</c:v>
                </c:pt>
                <c:pt idx="2">
                  <c:v>Message Relevance</c:v>
                </c:pt>
                <c:pt idx="3">
                  <c:v>Articulation</c:v>
                </c:pt>
                <c:pt idx="4">
                  <c:v>Posture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5"/>
                <c:pt idx="0">
                  <c:v>0.62</c:v>
                </c:pt>
                <c:pt idx="1">
                  <c:v>0.79</c:v>
                </c:pt>
                <c:pt idx="2">
                  <c:v>0.81</c:v>
                </c:pt>
                <c:pt idx="3">
                  <c:v>0.89</c:v>
                </c:pt>
                <c:pt idx="4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FCF-4262-973A-B799D543BA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1B384D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.2"/>
          <c:min val="0"/>
        </c:scaling>
        <c:delete val="1"/>
        <c:axPos val="b"/>
        <c:majorGridlines>
          <c:spPr>
            <a:ln w="6350" cap="flat">
              <a:solidFill>
                <a:srgbClr val="DADADA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rgbClr val="FFFFFF"/>
    </a:solidFill>
    <a:ln w="10160" cap="flat">
      <a:solidFill>
        <a:srgbClr val="7ECFEF"/>
      </a:solidFill>
    </a:ln>
    <a:effectLst/>
  </c:sp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53148"/>
            </a:solidFill>
            <a:effectLst>
              <a:innerShdw blurRad="38100" dist="23000" dir="5400000">
                <a:srgbClr val="000000">
                  <a:alpha val="35000"/>
                </a:srgb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1-4C8F-4278-8193-D8FBC9683F65}"/>
              </c:ext>
            </c:extLst>
          </c:dPt>
          <c:dPt>
            <c:idx val="1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3-4C8F-4278-8193-D8FBC9683F65}"/>
              </c:ext>
            </c:extLst>
          </c:dPt>
          <c:dPt>
            <c:idx val="2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5-4C8F-4278-8193-D8FBC9683F65}"/>
              </c:ext>
            </c:extLst>
          </c:dPt>
          <c:dPt>
            <c:idx val="3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7-4C8F-4278-8193-D8FBC9683F65}"/>
              </c:ext>
            </c:extLst>
          </c:dPt>
          <c:dPt>
            <c:idx val="4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9-4C8F-4278-8193-D8FBC9683F65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1B384D"/>
                    </a:solidFill>
                    <a:latin typeface="Arial"/>
                  </a:defRPr>
                </a:pPr>
                <a:endParaRPr lang="en-150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5"/>
                <c:pt idx="0">
                  <c:v>Financial Acumen</c:v>
                </c:pt>
                <c:pt idx="1">
                  <c:v>Decision Making</c:v>
                </c:pt>
                <c:pt idx="2">
                  <c:v>Strategic Mindset</c:v>
                </c:pt>
                <c:pt idx="3">
                  <c:v>Business Insight</c:v>
                </c:pt>
                <c:pt idx="4">
                  <c:v>Building Effective Teams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8F-4278-8193-D8FBC9683F6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1B384D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.75"/>
          <c:min val="0"/>
        </c:scaling>
        <c:delete val="1"/>
        <c:axPos val="b"/>
        <c:majorGridlines>
          <c:spPr>
            <a:ln w="6350" cap="flat">
              <a:solidFill>
                <a:srgbClr val="DADADA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rgbClr val="FFFFFF"/>
    </a:solidFill>
    <a:ln w="10160" cap="flat">
      <a:solidFill>
        <a:srgbClr val="285C78"/>
      </a:solidFill>
    </a:ln>
    <a:effectLst/>
  </c:sp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rgbClr val="E1E9F5"/>
            </a:solidFill>
            <a:ln w="25400" cap="flat">
              <a:solidFill>
                <a:srgbClr val="E1E9F5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5"/>
                <c:pt idx="0">
                  <c:v>Financial Acumen</c:v>
                </c:pt>
                <c:pt idx="1">
                  <c:v>Decision Making</c:v>
                </c:pt>
                <c:pt idx="2">
                  <c:v>Strategic Mindset</c:v>
                </c:pt>
                <c:pt idx="3">
                  <c:v>Business Insight</c:v>
                </c:pt>
                <c:pt idx="4">
                  <c:v>Building Effective Teams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72-481A-ADF9-650DF33A34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2A4E6B"/>
            </a:solidFill>
            <a:ln w="25400" cap="flat">
              <a:solidFill>
                <a:srgbClr val="2A4E6B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5"/>
                <c:pt idx="0">
                  <c:v>Financial Acumen</c:v>
                </c:pt>
                <c:pt idx="1">
                  <c:v>Decision Making</c:v>
                </c:pt>
                <c:pt idx="2">
                  <c:v>Strategic Mindset</c:v>
                </c:pt>
                <c:pt idx="3">
                  <c:v>Business Insight</c:v>
                </c:pt>
                <c:pt idx="4">
                  <c:v>Building Effective Teams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72-481A-ADF9-650DF33A34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rad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50" b="0" i="0" u="none" strike="noStrike">
                <a:solidFill>
                  <a:srgbClr val="1B384D"/>
                </a:solidFill>
                <a:latin typeface="Poppins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0%" sourceLinked="0"/>
        <c:majorTickMark val="out"/>
        <c:minorTickMark val="none"/>
        <c:tickLblPos val="nextTo"/>
        <c:spPr>
          <a:ln w="12700" cap="flat">
            <a:solidFill>
              <a:srgbClr val="FFFFFF"/>
            </a:solidFill>
            <a:prstDash val="solid"/>
            <a:round/>
          </a:ln>
        </c:spPr>
        <c:txPr>
          <a:bodyPr/>
          <a:lstStyle/>
          <a:p>
            <a:pPr>
              <a:defRPr sz="1000" b="1" i="0" u="none" strike="noStrike">
                <a:solidFill>
                  <a:srgbClr val="00B05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81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B778A-5FCA-7CD8-9A72-DD04A9CB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57BE5-4DE2-1D5B-7169-878E31DF5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3594B-2378-E9D7-3BFB-A87CB358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CE220-565F-27C8-2297-9D6F63F7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1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C3CF7-5191-1DF6-6E05-8249E1168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E83B4-6704-468B-234A-A01D914F1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09328-F137-A3DE-A65C-8A75CF15C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6CD1A-06E2-1B14-0D59-323A9EF02A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8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EA32-5D2D-23BB-7846-AFF173B4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86856-CAA7-4916-CBC5-219D3B7C9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673C5F-78B2-A62E-2D52-7F2E36114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E648D-C5BE-83B7-86BB-13AAEB6B6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13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E43A-09C4-EBB7-0019-F803C953C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A2C39-7787-FECC-E939-163D5EB6F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85320-200D-AB06-C331-558740307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CC80B-5565-3E6C-4EFE-F7ACFA042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79657-95B4-9FEC-2B42-F734E31B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B96AA-6478-19BD-D2AC-1D736571E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DC622-D230-57B1-129D-5063592E5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0E46-083A-B06B-A26E-78288782B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3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hart" Target="../charts/char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chart" Target="../charts/char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image" Target="../media/image22.png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10" Type="http://schemas.openxmlformats.org/officeDocument/2006/relationships/image" Target="../media/image8.jpeg"/><Relationship Id="rId4" Type="http://schemas.openxmlformats.org/officeDocument/2006/relationships/chart" Target="../charts/chart15.xml"/><Relationship Id="rId9" Type="http://schemas.openxmlformats.org/officeDocument/2006/relationships/chart" Target="../charts/char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5.png"/><Relationship Id="rId7" Type="http://schemas.openxmlformats.org/officeDocument/2006/relationships/chart" Target="../charts/chart4.xml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11" Type="http://schemas.openxmlformats.org/officeDocument/2006/relationships/image" Target="../media/image7.png"/><Relationship Id="rId5" Type="http://schemas.openxmlformats.org/officeDocument/2006/relationships/chart" Target="../charts/chart2.xml"/><Relationship Id="rId10" Type="http://schemas.openxmlformats.org/officeDocument/2006/relationships/image" Target="../media/image6.png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hart" Target="../charts/char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touching a screen with icons&#10;&#10;AI-generated content may be incorrect.">
            <a:extLst>
              <a:ext uri="{FF2B5EF4-FFF2-40B4-BE49-F238E27FC236}">
                <a16:creationId xmlns:a16="http://schemas.microsoft.com/office/drawing/2014/main" id="{5423DB9C-DBD0-3F16-536F-50DB2497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83464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F49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Competency Assessment Report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338328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F49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Name: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325880" y="338328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ahlem masouad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57200" y="393192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F49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Position: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468880" y="3931920"/>
            <a:ext cx="9144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Senior Project Manger</a:t>
            </a:r>
          </a:p>
        </p:txBody>
      </p:sp>
      <p:sp>
        <p:nvSpPr>
          <p:cNvPr id="8" name="Text 5"/>
          <p:cNvSpPr/>
          <p:nvPr/>
        </p:nvSpPr>
        <p:spPr>
          <a:xfrm>
            <a:off x="457200" y="4572000"/>
            <a:ext cx="9144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70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July 31, 2025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543B92-5386-4D62-13F8-457AC7665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689" y="2346717"/>
            <a:ext cx="1094520" cy="7165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D96D6-98D5-22DE-35A0-E9491405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3E995-E0EB-F145-40B4-EEF93CFB0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E4FCBEF-607F-8628-9D15-79BD4E5F94B0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10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AFFF5E8-BDF8-2323-FFAB-45FB180DE2F2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F17B56F2-D3CD-6359-2331-DE24B7CDA16B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A4F19E2-A099-B0AF-4629-1DC0104B1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133" y="789824"/>
            <a:ext cx="645628" cy="1949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EDA3F7-7AA7-5457-8278-7D9031017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851" y="793275"/>
            <a:ext cx="645628" cy="1949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9196D6-09E4-B1FC-23F5-6C53083E7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69" y="793337"/>
            <a:ext cx="645628" cy="1949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461DE9-C666-24D1-DB07-B6857942E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87" y="790183"/>
            <a:ext cx="645628" cy="1949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96DCF1-213E-69F9-0EC9-7341C20B2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5" y="790330"/>
            <a:ext cx="645628" cy="1949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9818C8-1638-D33A-E856-6BC4F0B28F3A}"/>
              </a:ext>
            </a:extLst>
          </p:cNvPr>
          <p:cNvSpPr txBox="1"/>
          <p:nvPr/>
        </p:nvSpPr>
        <p:spPr>
          <a:xfrm>
            <a:off x="7999490" y="45075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85C78"/>
                </a:solidFill>
                <a:effectLst/>
                <a:uLnTx/>
                <a:uFillTx/>
                <a:ea typeface="+mn-ea"/>
                <a:cs typeface="+mn-cs"/>
              </a:rPr>
              <a:t>Overqualified</a:t>
            </a:r>
            <a:endParaRPr kumimoji="0" lang="en-150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3E83A0-4BD6-EAA0-756F-6EC1B3367956}"/>
              </a:ext>
            </a:extLst>
          </p:cNvPr>
          <p:cNvSpPr txBox="1"/>
          <p:nvPr/>
        </p:nvSpPr>
        <p:spPr>
          <a:xfrm>
            <a:off x="7154029" y="445371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b="1" dirty="0">
                <a:solidFill>
                  <a:srgbClr val="F5F5F5"/>
                </a:solidFill>
              </a:rPr>
              <a:t>Expert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96B5E4-4AE6-5512-8E9C-EC40A42E6A3A}"/>
              </a:ext>
            </a:extLst>
          </p:cNvPr>
          <p:cNvSpPr txBox="1"/>
          <p:nvPr/>
        </p:nvSpPr>
        <p:spPr>
          <a:xfrm>
            <a:off x="6310747" y="45022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Advanced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8E2254-4AE3-AC4C-97D5-16CD9C52A1AF}"/>
              </a:ext>
            </a:extLst>
          </p:cNvPr>
          <p:cNvSpPr txBox="1"/>
          <p:nvPr/>
        </p:nvSpPr>
        <p:spPr>
          <a:xfrm>
            <a:off x="5465287" y="448097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Intermediate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AC3BF-EF02-6577-31E3-96B8A00BF67D}"/>
              </a:ext>
            </a:extLst>
          </p:cNvPr>
          <p:cNvSpPr txBox="1"/>
          <p:nvPr/>
        </p:nvSpPr>
        <p:spPr>
          <a:xfrm>
            <a:off x="4626362" y="448098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dirty="0">
                <a:solidFill>
                  <a:srgbClr val="285C78"/>
                </a:solidFill>
              </a:rPr>
              <a:t>Foundation</a:t>
            </a:r>
            <a:endParaRPr lang="en-150" sz="7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hart 0">
            <a:extLst>
              <a:ext uri="{FF2B5EF4-FFF2-40B4-BE49-F238E27FC236}">
                <a16:creationId xmlns:a16="http://schemas.microsoft.com/office/drawing/2014/main" id="{DC0C7400-1A84-7F0C-0BAC-F091A1A4FF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392694"/>
              </p:ext>
            </p:extLst>
          </p:nvPr>
        </p:nvGraphicFramePr>
        <p:xfrm>
          <a:off x="1828800" y="-530352"/>
          <a:ext cx="566928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A8A7363-F3C1-CEFB-DB11-DA83C9AF9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4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BCAD44-0B85-6D23-8D59-48502CAA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11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F5CB4331-3637-3FF1-06B3-E1DF369929D3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29" name="Table 0">
            <a:extLst>
              <a:ext uri="{FF2B5EF4-FFF2-40B4-BE49-F238E27FC236}">
                <a16:creationId xmlns:a16="http://schemas.microsoft.com/office/drawing/2014/main" id="{A2D15409-12B1-BBF4-D3AE-EBDC25C68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62676"/>
              </p:ext>
            </p:extLst>
          </p:nvPr>
        </p:nvGraphicFramePr>
        <p:xfrm>
          <a:off x="505755" y="1216152"/>
          <a:ext cx="8136000" cy="352800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Risk Management and Business Continuity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✔️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Strategy Formulation, Implementation and Planning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✔️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7155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Talent Acquisition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6677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Project Management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✔️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09799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Budgeting and Financial Management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✔️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47175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Organizational Development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✔️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8082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BD3C246-37D3-B8D0-2657-453D755E9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133" y="789824"/>
            <a:ext cx="645628" cy="19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E749FC-56BC-1CB3-4A5F-9BAC402FF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851" y="793275"/>
            <a:ext cx="645628" cy="1949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0DF91E-571D-9AA5-9E85-A0E1E1925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69" y="793337"/>
            <a:ext cx="645628" cy="194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D556DF-3080-378F-4878-F79503F18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87" y="790183"/>
            <a:ext cx="645628" cy="194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C88085-5F4C-D4C0-64AB-47B093F5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5" y="790330"/>
            <a:ext cx="645628" cy="1949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624758-CD70-4A82-D9E5-A6F7A04F055B}"/>
              </a:ext>
            </a:extLst>
          </p:cNvPr>
          <p:cNvSpPr txBox="1"/>
          <p:nvPr/>
        </p:nvSpPr>
        <p:spPr>
          <a:xfrm>
            <a:off x="7999490" y="45075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85C78"/>
                </a:solidFill>
                <a:effectLst/>
                <a:uLnTx/>
                <a:uFillTx/>
                <a:ea typeface="+mn-ea"/>
                <a:cs typeface="+mn-cs"/>
              </a:rPr>
              <a:t>Overqualified</a:t>
            </a:r>
            <a:endParaRPr kumimoji="0" lang="en-150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C6B47-9696-1FE3-635F-956EE637D97D}"/>
              </a:ext>
            </a:extLst>
          </p:cNvPr>
          <p:cNvSpPr txBox="1"/>
          <p:nvPr/>
        </p:nvSpPr>
        <p:spPr>
          <a:xfrm>
            <a:off x="7154029" y="445371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b="1" dirty="0">
                <a:solidFill>
                  <a:srgbClr val="F5F5F5"/>
                </a:solidFill>
              </a:rPr>
              <a:t>Expert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D0B19-E6F0-FCAE-EA24-9B8AFEBFB7FB}"/>
              </a:ext>
            </a:extLst>
          </p:cNvPr>
          <p:cNvSpPr txBox="1"/>
          <p:nvPr/>
        </p:nvSpPr>
        <p:spPr>
          <a:xfrm>
            <a:off x="6310747" y="45022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Advanced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988D2-66A7-4A79-4F6C-C73267BE52B7}"/>
              </a:ext>
            </a:extLst>
          </p:cNvPr>
          <p:cNvSpPr txBox="1"/>
          <p:nvPr/>
        </p:nvSpPr>
        <p:spPr>
          <a:xfrm>
            <a:off x="5465287" y="448097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Intermediate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76DFF8-1117-137B-3698-49C04C9897D7}"/>
              </a:ext>
            </a:extLst>
          </p:cNvPr>
          <p:cNvSpPr txBox="1"/>
          <p:nvPr/>
        </p:nvSpPr>
        <p:spPr>
          <a:xfrm>
            <a:off x="4626362" y="448098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dirty="0">
                <a:solidFill>
                  <a:srgbClr val="285C78"/>
                </a:solidFill>
              </a:rPr>
              <a:t>Foundation</a:t>
            </a:r>
            <a:endParaRPr lang="en-150" sz="7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B02C-6E55-B71E-2F2A-B03ECA609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2AE2D-E340-E3DB-AEBF-81AA15C5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411E51-4A9A-6A56-589B-40EB1C43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C8497B1-CF24-9115-62C1-1610D76F0F69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12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C7A5879-5971-B844-1318-86D1EDD17FC9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D49391FA-2DDB-6CBA-792A-0C952A6E6BCF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29" name="Table 0">
            <a:extLst>
              <a:ext uri="{FF2B5EF4-FFF2-40B4-BE49-F238E27FC236}">
                <a16:creationId xmlns:a16="http://schemas.microsoft.com/office/drawing/2014/main" id="{D112967E-D3D1-0D80-6816-E42BFBF05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548851"/>
              </p:ext>
            </p:extLst>
          </p:nvPr>
        </p:nvGraphicFramePr>
        <p:xfrm>
          <a:off x="505753" y="1216152"/>
          <a:ext cx="8136000" cy="369456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Employee Relations Management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Talent Management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0082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Policies, Systems, Processes and Procedures Implementation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6688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Compensation and Benefits Management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838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Performance Management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9911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Stakeholders Management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52849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A63000A5-DF1C-368E-9A1D-B5BC1F43D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133" y="789824"/>
            <a:ext cx="645628" cy="19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7CDFFE-C68F-F032-2029-8DED3201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851" y="793275"/>
            <a:ext cx="645628" cy="1949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246AB5-D87F-3316-6A5B-AA77F7F48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69" y="793337"/>
            <a:ext cx="645628" cy="194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765840-3A34-FCF1-B5FF-DCA901F71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87" y="790183"/>
            <a:ext cx="645628" cy="194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3D072-2D96-102B-4D8E-AE58BC31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5" y="790330"/>
            <a:ext cx="645628" cy="1949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A3D375-B0B0-1940-6609-377954F339B5}"/>
              </a:ext>
            </a:extLst>
          </p:cNvPr>
          <p:cNvSpPr txBox="1"/>
          <p:nvPr/>
        </p:nvSpPr>
        <p:spPr>
          <a:xfrm>
            <a:off x="7999490" y="45075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85C78"/>
                </a:solidFill>
                <a:effectLst/>
                <a:uLnTx/>
                <a:uFillTx/>
                <a:ea typeface="+mn-ea"/>
                <a:cs typeface="+mn-cs"/>
              </a:rPr>
              <a:t>Overqualified</a:t>
            </a:r>
            <a:endParaRPr kumimoji="0" lang="en-150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71D6F0-2387-856B-578A-27413E6C1A0B}"/>
              </a:ext>
            </a:extLst>
          </p:cNvPr>
          <p:cNvSpPr txBox="1"/>
          <p:nvPr/>
        </p:nvSpPr>
        <p:spPr>
          <a:xfrm>
            <a:off x="7154029" y="445371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b="1" dirty="0">
                <a:solidFill>
                  <a:srgbClr val="F5F5F5"/>
                </a:solidFill>
              </a:rPr>
              <a:t>Expert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7CB853-8484-1FA6-8D56-4E01C71ABC7A}"/>
              </a:ext>
            </a:extLst>
          </p:cNvPr>
          <p:cNvSpPr txBox="1"/>
          <p:nvPr/>
        </p:nvSpPr>
        <p:spPr>
          <a:xfrm>
            <a:off x="6310747" y="45022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Advanced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C19E5-4A9C-17B5-C83B-13E7D10EACBE}"/>
              </a:ext>
            </a:extLst>
          </p:cNvPr>
          <p:cNvSpPr txBox="1"/>
          <p:nvPr/>
        </p:nvSpPr>
        <p:spPr>
          <a:xfrm>
            <a:off x="5465287" y="448097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Intermediate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1069F-8EC5-37A7-9939-DE95CADB4553}"/>
              </a:ext>
            </a:extLst>
          </p:cNvPr>
          <p:cNvSpPr txBox="1"/>
          <p:nvPr/>
        </p:nvSpPr>
        <p:spPr>
          <a:xfrm>
            <a:off x="4626362" y="448098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dirty="0">
                <a:solidFill>
                  <a:srgbClr val="285C78"/>
                </a:solidFill>
              </a:rPr>
              <a:t>Foundation</a:t>
            </a:r>
            <a:endParaRPr lang="en-150" sz="7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D23BF-AC9E-1B5D-4179-ABC040373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2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CF5729-1B19-F43C-5AF1-53E760D4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13</a:t>
            </a:r>
            <a:endParaRPr lang="en-US" sz="800" dirty="0"/>
          </a:p>
        </p:txBody>
      </p:sp>
      <p:graphicFrame>
        <p:nvGraphicFramePr>
          <p:cNvPr id="14" name="Chart 0"/>
          <p:cNvGraphicFramePr/>
          <p:nvPr>
            <p:extLst>
              <p:ext uri="{D42A27DB-BD31-4B8C-83A1-F6EECF244321}">
                <p14:modId xmlns:p14="http://schemas.microsoft.com/office/powerpoint/2010/main" val="933554752"/>
              </p:ext>
            </p:extLst>
          </p:nvPr>
        </p:nvGraphicFramePr>
        <p:xfrm>
          <a:off x="640080" y="1600200"/>
          <a:ext cx="8001000" cy="32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 11"/>
          <p:cNvSpPr/>
          <p:nvPr/>
        </p:nvSpPr>
        <p:spPr>
          <a:xfrm>
            <a:off x="640080" y="134874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Behavioral Competencies Scores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417CFDBA-0023-5BE2-04FA-57BCBE3FA0F3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C8568D-AFBD-42C9-366B-F209C535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133" y="789824"/>
            <a:ext cx="645628" cy="194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9C393D-5339-E7E7-C2D2-E45755C45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851" y="793275"/>
            <a:ext cx="645628" cy="1949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E1E4FB-0AB9-9F8A-1897-B2006C5C1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569" y="793337"/>
            <a:ext cx="645628" cy="1949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1D0FEE-0A51-6079-8A2D-3F2618E6D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287" y="790183"/>
            <a:ext cx="645628" cy="1949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11C98E-E9D7-3A34-818D-CF6762ACC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005" y="790330"/>
            <a:ext cx="645628" cy="1949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D83268-5FCB-1911-9320-528955A342BB}"/>
              </a:ext>
            </a:extLst>
          </p:cNvPr>
          <p:cNvSpPr txBox="1"/>
          <p:nvPr/>
        </p:nvSpPr>
        <p:spPr>
          <a:xfrm>
            <a:off x="7999490" y="45075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85C78"/>
                </a:solidFill>
                <a:effectLst/>
                <a:uLnTx/>
                <a:uFillTx/>
                <a:ea typeface="+mn-ea"/>
                <a:cs typeface="+mn-cs"/>
              </a:rPr>
              <a:t>Overqualified</a:t>
            </a:r>
            <a:endParaRPr kumimoji="0" lang="en-150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4FF0E0-10A0-9BFD-57B7-A263069CA03F}"/>
              </a:ext>
            </a:extLst>
          </p:cNvPr>
          <p:cNvSpPr txBox="1"/>
          <p:nvPr/>
        </p:nvSpPr>
        <p:spPr>
          <a:xfrm>
            <a:off x="7154029" y="445371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b="1" dirty="0">
                <a:solidFill>
                  <a:srgbClr val="F5F5F5"/>
                </a:solidFill>
              </a:rPr>
              <a:t>Expert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42E2E-B860-DA6B-5047-5433B787D4AB}"/>
              </a:ext>
            </a:extLst>
          </p:cNvPr>
          <p:cNvSpPr txBox="1"/>
          <p:nvPr/>
        </p:nvSpPr>
        <p:spPr>
          <a:xfrm>
            <a:off x="6310747" y="45022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Advanced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901F4C-41B4-2B24-C474-3902B12F4117}"/>
              </a:ext>
            </a:extLst>
          </p:cNvPr>
          <p:cNvSpPr txBox="1"/>
          <p:nvPr/>
        </p:nvSpPr>
        <p:spPr>
          <a:xfrm>
            <a:off x="5465287" y="448097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Intermediate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C675B1-071C-1747-93AD-E54D5BDFFD0A}"/>
              </a:ext>
            </a:extLst>
          </p:cNvPr>
          <p:cNvSpPr txBox="1"/>
          <p:nvPr/>
        </p:nvSpPr>
        <p:spPr>
          <a:xfrm>
            <a:off x="4626362" y="448098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dirty="0">
                <a:solidFill>
                  <a:srgbClr val="285C78"/>
                </a:solidFill>
              </a:rPr>
              <a:t>Foundation</a:t>
            </a:r>
            <a:endParaRPr lang="en-150" sz="7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D774D-AEBD-3369-53AA-462C22EF5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8EAB7-657A-D74D-6E0F-6105B66BB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C9391A-4735-5C0F-31BF-D8645191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2CB5724-3465-60A3-3691-7589ABAE4322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14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CA59803-1AC8-5942-A328-8A0D361F7D94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50AFEC20-1FF1-66A6-1A56-5A87443E681F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A6475F-5D38-EBF2-1C88-60B8330F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133" y="789824"/>
            <a:ext cx="645628" cy="194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E9F404-2DB7-4B01-33A1-4119E4F33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851" y="793275"/>
            <a:ext cx="645628" cy="194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A88982-7DC2-CE10-6EE3-55DFE60B8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69" y="793337"/>
            <a:ext cx="645628" cy="1949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3152BC-E4F8-CCD4-D2A7-4FC01D6B0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87" y="790183"/>
            <a:ext cx="645628" cy="1949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A74728-E7DD-C29E-1356-0BE76F9E1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5" y="790330"/>
            <a:ext cx="645628" cy="1949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0FB098-80C9-D813-A70F-1792134E02DF}"/>
              </a:ext>
            </a:extLst>
          </p:cNvPr>
          <p:cNvSpPr txBox="1"/>
          <p:nvPr/>
        </p:nvSpPr>
        <p:spPr>
          <a:xfrm>
            <a:off x="7999490" y="45075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85C78"/>
                </a:solidFill>
                <a:effectLst/>
                <a:uLnTx/>
                <a:uFillTx/>
                <a:ea typeface="+mn-ea"/>
                <a:cs typeface="+mn-cs"/>
              </a:rPr>
              <a:t>Overqualified</a:t>
            </a:r>
            <a:endParaRPr kumimoji="0" lang="en-150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DE63B9-BEA8-BA56-7A09-3EBF5F33261E}"/>
              </a:ext>
            </a:extLst>
          </p:cNvPr>
          <p:cNvSpPr txBox="1"/>
          <p:nvPr/>
        </p:nvSpPr>
        <p:spPr>
          <a:xfrm>
            <a:off x="7154029" y="445371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b="1" dirty="0">
                <a:solidFill>
                  <a:srgbClr val="F5F5F5"/>
                </a:solidFill>
              </a:rPr>
              <a:t>Expert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24CD0E-5D28-421F-0C3F-F1DD8D935066}"/>
              </a:ext>
            </a:extLst>
          </p:cNvPr>
          <p:cNvSpPr txBox="1"/>
          <p:nvPr/>
        </p:nvSpPr>
        <p:spPr>
          <a:xfrm>
            <a:off x="6310747" y="45022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Advanced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40F59F-35CE-CBE3-9A67-760EE626BEA0}"/>
              </a:ext>
            </a:extLst>
          </p:cNvPr>
          <p:cNvSpPr txBox="1"/>
          <p:nvPr/>
        </p:nvSpPr>
        <p:spPr>
          <a:xfrm>
            <a:off x="5465287" y="448097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Intermediate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990D3-6545-BD16-CA53-661FA2B3027E}"/>
              </a:ext>
            </a:extLst>
          </p:cNvPr>
          <p:cNvSpPr txBox="1"/>
          <p:nvPr/>
        </p:nvSpPr>
        <p:spPr>
          <a:xfrm>
            <a:off x="4626362" y="448098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dirty="0">
                <a:solidFill>
                  <a:srgbClr val="285C78"/>
                </a:solidFill>
              </a:rPr>
              <a:t>Foundation</a:t>
            </a:r>
            <a:endParaRPr lang="en-150" sz="7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0">
            <a:extLst>
              <a:ext uri="{FF2B5EF4-FFF2-40B4-BE49-F238E27FC236}">
                <a16:creationId xmlns:a16="http://schemas.microsoft.com/office/drawing/2014/main" id="{AEEB8638-01A6-F63A-9C13-5D915156A3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340110"/>
              </p:ext>
            </p:extLst>
          </p:nvPr>
        </p:nvGraphicFramePr>
        <p:xfrm>
          <a:off x="1828800" y="-530352"/>
          <a:ext cx="566928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28AAF5E-07C4-3895-FE26-FDC05490E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9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F00BD5-7F59-02A7-2146-680B0C84A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15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CFE1443F-DB52-CE13-C350-A1A76C4DA1F8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34" name="Table 0">
            <a:extLst>
              <a:ext uri="{FF2B5EF4-FFF2-40B4-BE49-F238E27FC236}">
                <a16:creationId xmlns:a16="http://schemas.microsoft.com/office/drawing/2014/main" id="{748E80C6-9C91-994D-3F49-7DCFBBAFC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645275"/>
              </p:ext>
            </p:extLst>
          </p:nvPr>
        </p:nvGraphicFramePr>
        <p:xfrm>
          <a:off x="505756" y="1216152"/>
          <a:ext cx="8136000" cy="252000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Behavioral for Business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Behavioral for Business2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✔️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9342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Behavioral for Business3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✔️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90813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Behavioral for Business4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858435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DC8A9776-DDF6-BB0A-48AA-D8A00B5C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133" y="789824"/>
            <a:ext cx="645628" cy="19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9A2BD4-1BFE-61BC-2254-C41FC9189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851" y="793275"/>
            <a:ext cx="645628" cy="1949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9FD65-710A-9484-1C8C-1222F14A6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69" y="793337"/>
            <a:ext cx="645628" cy="194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5F9EB4-CD71-F0CC-6AE3-A5561B023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87" y="790183"/>
            <a:ext cx="645628" cy="194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542624-148A-02A8-1C27-A93CFF3DC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5" y="790330"/>
            <a:ext cx="645628" cy="1949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5E246C-DB94-D9F7-B11F-61ED90F1EA6E}"/>
              </a:ext>
            </a:extLst>
          </p:cNvPr>
          <p:cNvSpPr txBox="1"/>
          <p:nvPr/>
        </p:nvSpPr>
        <p:spPr>
          <a:xfrm>
            <a:off x="7999490" y="45075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85C78"/>
                </a:solidFill>
                <a:effectLst/>
                <a:uLnTx/>
                <a:uFillTx/>
                <a:ea typeface="+mn-ea"/>
                <a:cs typeface="+mn-cs"/>
              </a:rPr>
              <a:t>Overqualified</a:t>
            </a:r>
            <a:endParaRPr kumimoji="0" lang="en-150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45652-70B5-C31D-43EC-27C1FF7B8959}"/>
              </a:ext>
            </a:extLst>
          </p:cNvPr>
          <p:cNvSpPr txBox="1"/>
          <p:nvPr/>
        </p:nvSpPr>
        <p:spPr>
          <a:xfrm>
            <a:off x="7154029" y="445371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b="1" dirty="0">
                <a:solidFill>
                  <a:srgbClr val="F5F5F5"/>
                </a:solidFill>
              </a:rPr>
              <a:t>Expert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DEEFC-AEA7-26BA-806B-69A7C74F7B28}"/>
              </a:ext>
            </a:extLst>
          </p:cNvPr>
          <p:cNvSpPr txBox="1"/>
          <p:nvPr/>
        </p:nvSpPr>
        <p:spPr>
          <a:xfrm>
            <a:off x="6310747" y="45022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Advanced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595383-D62A-1EE1-99E7-42ED8426BB7F}"/>
              </a:ext>
            </a:extLst>
          </p:cNvPr>
          <p:cNvSpPr txBox="1"/>
          <p:nvPr/>
        </p:nvSpPr>
        <p:spPr>
          <a:xfrm>
            <a:off x="5465287" y="448097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Intermediate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36B439-3843-B348-C2BA-8DE8DC18155F}"/>
              </a:ext>
            </a:extLst>
          </p:cNvPr>
          <p:cNvSpPr txBox="1"/>
          <p:nvPr/>
        </p:nvSpPr>
        <p:spPr>
          <a:xfrm>
            <a:off x="4626362" y="448098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dirty="0">
                <a:solidFill>
                  <a:srgbClr val="285C78"/>
                </a:solidFill>
              </a:rPr>
              <a:t>Foundation</a:t>
            </a:r>
            <a:endParaRPr lang="en-150" sz="7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724AD-CDA8-6CD3-3D23-A75F81FD6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FC3ADE-49CA-3485-CC01-08366B39A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16</a:t>
            </a:r>
            <a:endParaRPr lang="en-US" sz="800" dirty="0"/>
          </a:p>
        </p:txBody>
      </p:sp>
      <p:graphicFrame>
        <p:nvGraphicFramePr>
          <p:cNvPr id="4" name="Chart 0"/>
          <p:cNvGraphicFramePr/>
          <p:nvPr>
            <p:extLst>
              <p:ext uri="{D42A27DB-BD31-4B8C-83A1-F6EECF244321}">
                <p14:modId xmlns:p14="http://schemas.microsoft.com/office/powerpoint/2010/main" val="3154113373"/>
              </p:ext>
            </p:extLst>
          </p:nvPr>
        </p:nvGraphicFramePr>
        <p:xfrm>
          <a:off x="640080" y="1600200"/>
          <a:ext cx="8001000" cy="32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1"/>
          <p:cNvSpPr/>
          <p:nvPr/>
        </p:nvSpPr>
        <p:spPr>
          <a:xfrm>
            <a:off x="640080" y="137160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HPI - Personality Scale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E0EE4AE3-FF24-B780-6217-A640BB9F3686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011E8-B1BF-FDD1-46EB-7B46A28B0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386814-C9AA-809D-5C42-131C3FDA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17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649224" y="1737360"/>
            <a:ext cx="786384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HPI - Professional Scale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9224" y="2002536"/>
            <a:ext cx="7863840" cy="1828800"/>
          </a:xfrm>
          <a:prstGeom prst="rect">
            <a:avLst/>
          </a:prstGeom>
          <a:solidFill>
            <a:srgbClr val="FFFFFF"/>
          </a:solidFill>
          <a:ln w="6350">
            <a:solidFill>
              <a:srgbClr val="285C78"/>
            </a:solidFill>
            <a:prstDash val="solid"/>
          </a:ln>
        </p:spPr>
        <p:txBody>
          <a:bodyPr/>
          <a:lstStyle/>
          <a:p>
            <a:endParaRPr lang="en-150"/>
          </a:p>
        </p:txBody>
      </p:sp>
      <p:graphicFrame>
        <p:nvGraphicFramePr>
          <p:cNvPr id="6" name="Chart 0"/>
          <p:cNvGraphicFramePr/>
          <p:nvPr>
            <p:extLst>
              <p:ext uri="{D42A27DB-BD31-4B8C-83A1-F6EECF244321}">
                <p14:modId xmlns:p14="http://schemas.microsoft.com/office/powerpoint/2010/main" val="2105365052"/>
              </p:ext>
            </p:extLst>
          </p:nvPr>
        </p:nvGraphicFramePr>
        <p:xfrm>
          <a:off x="1188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 3"/>
          <p:cNvSpPr/>
          <p:nvPr/>
        </p:nvSpPr>
        <p:spPr>
          <a:xfrm>
            <a:off x="1554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96%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188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Managerial Potential</a:t>
            </a:r>
            <a:endParaRPr lang="en-US" sz="1200" dirty="0"/>
          </a:p>
        </p:txBody>
      </p:sp>
      <p:graphicFrame>
        <p:nvGraphicFramePr>
          <p:cNvPr id="9" name="Chart 1"/>
          <p:cNvGraphicFramePr/>
          <p:nvPr>
            <p:extLst>
              <p:ext uri="{D42A27DB-BD31-4B8C-83A1-F6EECF244321}">
                <p14:modId xmlns:p14="http://schemas.microsoft.com/office/powerpoint/2010/main" val="377098718"/>
              </p:ext>
            </p:extLst>
          </p:nvPr>
        </p:nvGraphicFramePr>
        <p:xfrm>
          <a:off x="2331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 5"/>
          <p:cNvSpPr/>
          <p:nvPr/>
        </p:nvSpPr>
        <p:spPr>
          <a:xfrm>
            <a:off x="2697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98%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331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Stress Tolerance</a:t>
            </a:r>
            <a:endParaRPr lang="en-US" sz="1200" dirty="0"/>
          </a:p>
        </p:txBody>
      </p:sp>
      <p:graphicFrame>
        <p:nvGraphicFramePr>
          <p:cNvPr id="12" name="Chart 2"/>
          <p:cNvGraphicFramePr/>
          <p:nvPr>
            <p:extLst>
              <p:ext uri="{D42A27DB-BD31-4B8C-83A1-F6EECF244321}">
                <p14:modId xmlns:p14="http://schemas.microsoft.com/office/powerpoint/2010/main" val="3035817007"/>
              </p:ext>
            </p:extLst>
          </p:nvPr>
        </p:nvGraphicFramePr>
        <p:xfrm>
          <a:off x="3474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 7"/>
          <p:cNvSpPr/>
          <p:nvPr/>
        </p:nvSpPr>
        <p:spPr>
          <a:xfrm>
            <a:off x="3840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96%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3474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Service Orientation</a:t>
            </a:r>
            <a:endParaRPr lang="en-US" sz="1200" dirty="0"/>
          </a:p>
        </p:txBody>
      </p:sp>
      <p:graphicFrame>
        <p:nvGraphicFramePr>
          <p:cNvPr id="15" name="Chart 3"/>
          <p:cNvGraphicFramePr/>
          <p:nvPr>
            <p:extLst>
              <p:ext uri="{D42A27DB-BD31-4B8C-83A1-F6EECF244321}">
                <p14:modId xmlns:p14="http://schemas.microsoft.com/office/powerpoint/2010/main" val="91610084"/>
              </p:ext>
            </p:extLst>
          </p:nvPr>
        </p:nvGraphicFramePr>
        <p:xfrm>
          <a:off x="4617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Text 9"/>
          <p:cNvSpPr/>
          <p:nvPr/>
        </p:nvSpPr>
        <p:spPr>
          <a:xfrm>
            <a:off x="4983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95%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617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Clerical Potential</a:t>
            </a:r>
            <a:endParaRPr lang="en-US" sz="1200" dirty="0"/>
          </a:p>
        </p:txBody>
      </p:sp>
      <p:graphicFrame>
        <p:nvGraphicFramePr>
          <p:cNvPr id="18" name="Chart 4"/>
          <p:cNvGraphicFramePr/>
          <p:nvPr>
            <p:extLst>
              <p:ext uri="{D42A27DB-BD31-4B8C-83A1-F6EECF244321}">
                <p14:modId xmlns:p14="http://schemas.microsoft.com/office/powerpoint/2010/main" val="1843826361"/>
              </p:ext>
            </p:extLst>
          </p:nvPr>
        </p:nvGraphicFramePr>
        <p:xfrm>
          <a:off x="5760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Text 11"/>
          <p:cNvSpPr/>
          <p:nvPr/>
        </p:nvSpPr>
        <p:spPr>
          <a:xfrm>
            <a:off x="6126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64%</a:t>
            </a: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5760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Sales Potential</a:t>
            </a:r>
            <a:endParaRPr lang="en-US" sz="1200" dirty="0"/>
          </a:p>
        </p:txBody>
      </p:sp>
      <p:graphicFrame>
        <p:nvGraphicFramePr>
          <p:cNvPr id="21" name="Chart 5"/>
          <p:cNvGraphicFramePr/>
          <p:nvPr>
            <p:extLst>
              <p:ext uri="{D42A27DB-BD31-4B8C-83A1-F6EECF244321}">
                <p14:modId xmlns:p14="http://schemas.microsoft.com/office/powerpoint/2010/main" val="1173400942"/>
              </p:ext>
            </p:extLst>
          </p:nvPr>
        </p:nvGraphicFramePr>
        <p:xfrm>
          <a:off x="6903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2" name="Text 13"/>
          <p:cNvSpPr/>
          <p:nvPr/>
        </p:nvSpPr>
        <p:spPr>
          <a:xfrm>
            <a:off x="7269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90%</a:t>
            </a:r>
            <a:endParaRPr lang="en-US" sz="1200" dirty="0"/>
          </a:p>
        </p:txBody>
      </p:sp>
      <p:sp>
        <p:nvSpPr>
          <p:cNvPr id="23" name="Text 14"/>
          <p:cNvSpPr/>
          <p:nvPr/>
        </p:nvSpPr>
        <p:spPr>
          <a:xfrm>
            <a:off x="6903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Reliability</a:t>
            </a:r>
            <a:endParaRPr lang="en-US" sz="1200" dirty="0"/>
          </a:p>
        </p:txBody>
      </p:sp>
      <p:sp>
        <p:nvSpPr>
          <p:cNvPr id="24" name="Text 15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4643163D-5ADC-9B04-93FA-6D96BF13CEBD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56E9B8-A507-9A17-DEA7-1113AB943F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45E77A-1926-6736-FCC8-352711AD7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18</a:t>
            </a:r>
            <a:endParaRPr lang="en-US" sz="800" dirty="0"/>
          </a:p>
        </p:txBody>
      </p:sp>
      <p:sp>
        <p:nvSpPr>
          <p:cNvPr id="4" name="Shape 1"/>
          <p:cNvSpPr/>
          <p:nvPr/>
        </p:nvSpPr>
        <p:spPr>
          <a:xfrm>
            <a:off x="649224" y="2642616"/>
            <a:ext cx="7991856" cy="1828800"/>
          </a:xfrm>
          <a:prstGeom prst="rect">
            <a:avLst/>
          </a:prstGeom>
          <a:solidFill>
            <a:srgbClr val="FFFFFF"/>
          </a:solidFill>
          <a:ln w="6350">
            <a:solidFill>
              <a:srgbClr val="285C78"/>
            </a:solidFill>
            <a:prstDash val="solid"/>
          </a:ln>
        </p:spPr>
        <p:txBody>
          <a:bodyPr/>
          <a:lstStyle/>
          <a:p>
            <a:endParaRPr lang="en-150"/>
          </a:p>
        </p:txBody>
      </p:sp>
      <p:graphicFrame>
        <p:nvGraphicFramePr>
          <p:cNvPr id="5" name="Chart 0"/>
          <p:cNvGraphicFramePr/>
          <p:nvPr>
            <p:extLst>
              <p:ext uri="{D42A27DB-BD31-4B8C-83A1-F6EECF244321}">
                <p14:modId xmlns:p14="http://schemas.microsoft.com/office/powerpoint/2010/main" val="1588547848"/>
              </p:ext>
            </p:extLst>
          </p:nvPr>
        </p:nvGraphicFramePr>
        <p:xfrm>
          <a:off x="1645920" y="28346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 2"/>
          <p:cNvSpPr/>
          <p:nvPr/>
        </p:nvSpPr>
        <p:spPr>
          <a:xfrm>
            <a:off x="1965960" y="33947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100%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845820" y="402336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Quantitative Reasoning</a:t>
            </a:r>
            <a:endParaRPr lang="en-US" sz="1200" dirty="0"/>
          </a:p>
        </p:txBody>
      </p:sp>
      <p:graphicFrame>
        <p:nvGraphicFramePr>
          <p:cNvPr id="8" name="Chart 1"/>
          <p:cNvGraphicFramePr/>
          <p:nvPr>
            <p:extLst>
              <p:ext uri="{D42A27DB-BD31-4B8C-83A1-F6EECF244321}">
                <p14:modId xmlns:p14="http://schemas.microsoft.com/office/powerpoint/2010/main" val="1525691353"/>
              </p:ext>
            </p:extLst>
          </p:nvPr>
        </p:nvGraphicFramePr>
        <p:xfrm>
          <a:off x="3931920" y="28346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4"/>
          <p:cNvSpPr/>
          <p:nvPr/>
        </p:nvSpPr>
        <p:spPr>
          <a:xfrm>
            <a:off x="4297680" y="33947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83%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3131820" y="402336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Business Reasoning</a:t>
            </a:r>
            <a:endParaRPr lang="en-US" sz="1200" dirty="0"/>
          </a:p>
        </p:txBody>
      </p:sp>
      <p:graphicFrame>
        <p:nvGraphicFramePr>
          <p:cNvPr id="11" name="Chart 2"/>
          <p:cNvGraphicFramePr/>
          <p:nvPr>
            <p:extLst>
              <p:ext uri="{D42A27DB-BD31-4B8C-83A1-F6EECF244321}">
                <p14:modId xmlns:p14="http://schemas.microsoft.com/office/powerpoint/2010/main" val="1421604939"/>
              </p:ext>
            </p:extLst>
          </p:nvPr>
        </p:nvGraphicFramePr>
        <p:xfrm>
          <a:off x="6217920" y="28346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 6"/>
          <p:cNvSpPr/>
          <p:nvPr/>
        </p:nvSpPr>
        <p:spPr>
          <a:xfrm>
            <a:off x="6583680" y="33947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75%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5417820" y="402336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Qualitative Reasoning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15" name="Text 9"/>
          <p:cNvSpPr/>
          <p:nvPr/>
        </p:nvSpPr>
        <p:spPr>
          <a:xfrm>
            <a:off x="4892040" y="228600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rgbClr val="1B384D"/>
                </a:solidFill>
              </a:rPr>
              <a:t>Contextual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1691640" y="2286000"/>
            <a:ext cx="1828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Low</a:t>
            </a:r>
            <a:endParaRPr lang="en-US" sz="12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4EE7CFDB-3A6E-3CE1-60DA-FD119631BF8B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2A468D-9F49-ACB5-06C0-775EBF38B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C6A779-C11D-5877-827C-A5EDEFADF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BF9596-3929-D06B-B441-1BABBFD8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186" y="1463184"/>
            <a:ext cx="2263855" cy="1172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0C7E62-2A70-6DD4-1D2C-588BD483C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185" y="2815048"/>
            <a:ext cx="2263855" cy="117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1AEA3E-AC79-21A9-13C4-D46717CA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394" y="1460461"/>
            <a:ext cx="2263855" cy="117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DEA95-90B7-254E-DDD3-E48F2F8CB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393" y="2812325"/>
            <a:ext cx="2263855" cy="11721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19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743C915A-CB34-2DB3-7DC3-0D83E902BD61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542C5-278B-6E70-ABBB-F4F136F98250}"/>
              </a:ext>
            </a:extLst>
          </p:cNvPr>
          <p:cNvSpPr txBox="1"/>
          <p:nvPr/>
        </p:nvSpPr>
        <p:spPr>
          <a:xfrm>
            <a:off x="4689394" y="1629268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4FDD11-7AC0-B3BC-AC6A-93F21E4E8531}"/>
              </a:ext>
            </a:extLst>
          </p:cNvPr>
          <p:cNvSpPr txBox="1"/>
          <p:nvPr/>
        </p:nvSpPr>
        <p:spPr>
          <a:xfrm>
            <a:off x="2161186" y="1629268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384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Skill / High Will</a:t>
            </a:r>
          </a:p>
          <a:p>
            <a:pPr lvl="0" algn="ctr">
              <a:defRPr/>
            </a:pPr>
            <a:r>
              <a:rPr lang="en-US" sz="1200" b="1" dirty="0">
                <a:solidFill>
                  <a:srgbClr val="1B384D"/>
                </a:solidFill>
              </a:rPr>
              <a:t>Guide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6E5C5-9A3B-D778-851A-0DB8476A7F2A}"/>
              </a:ext>
            </a:extLst>
          </p:cNvPr>
          <p:cNvSpPr txBox="1"/>
          <p:nvPr/>
        </p:nvSpPr>
        <p:spPr>
          <a:xfrm>
            <a:off x="4689395" y="2955690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A0BDC-54D1-E45E-3FD6-4D140EB00B32}"/>
              </a:ext>
            </a:extLst>
          </p:cNvPr>
          <p:cNvSpPr txBox="1"/>
          <p:nvPr/>
        </p:nvSpPr>
        <p:spPr>
          <a:xfrm>
            <a:off x="2161187" y="2960988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06E97-F6AC-D3EC-812F-9C88CC1AB0CD}"/>
              </a:ext>
            </a:extLst>
          </p:cNvPr>
          <p:cNvSpPr txBox="1"/>
          <p:nvPr/>
        </p:nvSpPr>
        <p:spPr>
          <a:xfrm>
            <a:off x="4689394" y="1536935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High Skill / High Will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Delegate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FA3D1F-B5BE-DC77-C573-4E3F20772A0B}"/>
              </a:ext>
            </a:extLst>
          </p:cNvPr>
          <p:cNvSpPr txBox="1"/>
          <p:nvPr/>
        </p:nvSpPr>
        <p:spPr>
          <a:xfrm>
            <a:off x="2161186" y="1536935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07A2F5-59B5-64BE-5D39-490D59A9614D}"/>
              </a:ext>
            </a:extLst>
          </p:cNvPr>
          <p:cNvSpPr txBox="1"/>
          <p:nvPr/>
        </p:nvSpPr>
        <p:spPr>
          <a:xfrm>
            <a:off x="4689395" y="2863357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High Skill / Low Will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Excite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12986-57C0-8A28-AB08-4FC76BB8BC1B}"/>
              </a:ext>
            </a:extLst>
          </p:cNvPr>
          <p:cNvSpPr txBox="1"/>
          <p:nvPr/>
        </p:nvSpPr>
        <p:spPr>
          <a:xfrm>
            <a:off x="2161187" y="2868655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Low Skill / Low Will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Direct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D506D-78CC-2DC2-FEC9-3A76F7912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_next/static/media/Intro2.b4340a2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</a:t>
            </a:r>
            <a:endParaRPr lang="en-US" sz="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33CE4C-7BC9-9008-7154-C5E3E1F9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  <a:ln>
            <a:solidFill>
              <a:srgbClr val="F5F5F5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06519-B769-9135-4130-005F95998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0" y="1548607"/>
            <a:ext cx="2261084" cy="5431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20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735713-91B3-CD33-DD8D-355F9593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0" y="2411850"/>
            <a:ext cx="2261084" cy="543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D1DD8A-8AF6-E74D-3203-39C1FE4B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0" y="3379743"/>
            <a:ext cx="2261084" cy="543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B2ADD2-A96C-18A4-2417-11D2F5D9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3" y="1543975"/>
            <a:ext cx="2261084" cy="543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4672D5-3A78-92CF-D33C-E4D065AB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3" y="2415239"/>
            <a:ext cx="2261084" cy="5431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75D4D4-E9A5-A867-BF8A-6D49E798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3" y="3383132"/>
            <a:ext cx="2261084" cy="543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0B2ACB-6C1E-553D-D3E3-4183DD452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969" y="1548609"/>
            <a:ext cx="2261084" cy="5431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8C649-332E-38D5-30C9-EB15D3DC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69" y="2411852"/>
            <a:ext cx="2261084" cy="5431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81AA9-7919-C1F2-7258-5B4EA80C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69" y="3379745"/>
            <a:ext cx="2261084" cy="543103"/>
          </a:xfrm>
          <a:prstGeom prst="rect">
            <a:avLst/>
          </a:prstGeom>
        </p:spPr>
      </p:pic>
      <p:sp>
        <p:nvSpPr>
          <p:cNvPr id="2" name="Text 15">
            <a:extLst>
              <a:ext uri="{FF2B5EF4-FFF2-40B4-BE49-F238E27FC236}">
                <a16:creationId xmlns:a16="http://schemas.microsoft.com/office/drawing/2014/main" id="{0873D3C7-F906-56B6-27DB-B3A9DF4EFD3F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0EFF2D-397E-CD37-DBD6-AF28DC3F307D}"/>
              </a:ext>
            </a:extLst>
          </p:cNvPr>
          <p:cNvSpPr txBox="1"/>
          <p:nvPr/>
        </p:nvSpPr>
        <p:spPr>
          <a:xfrm>
            <a:off x="993812" y="139717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4FF9C0-9D30-FAFB-79A6-77AA76146DF9}"/>
              </a:ext>
            </a:extLst>
          </p:cNvPr>
          <p:cNvSpPr txBox="1"/>
          <p:nvPr/>
        </p:nvSpPr>
        <p:spPr>
          <a:xfrm>
            <a:off x="3553855" y="139054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7AF0A7-8C03-355D-0CA6-FD13BC7A4464}"/>
              </a:ext>
            </a:extLst>
          </p:cNvPr>
          <p:cNvSpPr txBox="1"/>
          <p:nvPr/>
        </p:nvSpPr>
        <p:spPr>
          <a:xfrm>
            <a:off x="6113898" y="1396047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Outstanding Leader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8466EF-A8E6-F100-7E28-3F3C9173A143}"/>
              </a:ext>
            </a:extLst>
          </p:cNvPr>
          <p:cNvSpPr txBox="1"/>
          <p:nvPr/>
        </p:nvSpPr>
        <p:spPr>
          <a:xfrm>
            <a:off x="6115296" y="225925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9E4B5B-316D-116A-82E6-41AA455A92B7}"/>
              </a:ext>
            </a:extLst>
          </p:cNvPr>
          <p:cNvSpPr txBox="1"/>
          <p:nvPr/>
        </p:nvSpPr>
        <p:spPr>
          <a:xfrm>
            <a:off x="3566438" y="226028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E6BCCB-49F8-893E-FD59-E9040C6683F7}"/>
              </a:ext>
            </a:extLst>
          </p:cNvPr>
          <p:cNvSpPr txBox="1"/>
          <p:nvPr/>
        </p:nvSpPr>
        <p:spPr>
          <a:xfrm>
            <a:off x="992413" y="225365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55840D-4AA8-8A5F-E9A3-D6505D6FF4EA}"/>
              </a:ext>
            </a:extLst>
          </p:cNvPr>
          <p:cNvSpPr txBox="1"/>
          <p:nvPr/>
        </p:nvSpPr>
        <p:spPr>
          <a:xfrm>
            <a:off x="993811" y="32273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77EFE7-5A48-61BE-51E9-96C37101D507}"/>
              </a:ext>
            </a:extLst>
          </p:cNvPr>
          <p:cNvSpPr txBox="1"/>
          <p:nvPr/>
        </p:nvSpPr>
        <p:spPr>
          <a:xfrm>
            <a:off x="3562243" y="32328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198B31-1484-159D-762D-E51CE5BC2BF4}"/>
              </a:ext>
            </a:extLst>
          </p:cNvPr>
          <p:cNvSpPr txBox="1"/>
          <p:nvPr/>
        </p:nvSpPr>
        <p:spPr>
          <a:xfrm>
            <a:off x="6113897" y="3226192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29F8CF-2F7E-F745-6540-625A270705B9}"/>
              </a:ext>
            </a:extLst>
          </p:cNvPr>
          <p:cNvSpPr txBox="1"/>
          <p:nvPr/>
        </p:nvSpPr>
        <p:spPr>
          <a:xfrm>
            <a:off x="993812" y="139717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Long-Term Potential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B197A3-97D1-7DE8-3961-8A03AEDB91F6}"/>
              </a:ext>
            </a:extLst>
          </p:cNvPr>
          <p:cNvSpPr txBox="1"/>
          <p:nvPr/>
        </p:nvSpPr>
        <p:spPr>
          <a:xfrm>
            <a:off x="3553855" y="139054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Future Leader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E13AC5-7B44-22C1-83F8-FE3D459F5B15}"/>
              </a:ext>
            </a:extLst>
          </p:cNvPr>
          <p:cNvSpPr txBox="1"/>
          <p:nvPr/>
        </p:nvSpPr>
        <p:spPr>
          <a:xfrm>
            <a:off x="6113898" y="1396047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A63C82-3BDB-1369-0074-666432E284C8}"/>
              </a:ext>
            </a:extLst>
          </p:cNvPr>
          <p:cNvSpPr txBox="1"/>
          <p:nvPr/>
        </p:nvSpPr>
        <p:spPr>
          <a:xfrm>
            <a:off x="6115296" y="225925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Stretch Potential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C7137E-3D3B-0F44-4E72-96DA09215BC3}"/>
              </a:ext>
            </a:extLst>
          </p:cNvPr>
          <p:cNvSpPr txBox="1"/>
          <p:nvPr/>
        </p:nvSpPr>
        <p:spPr>
          <a:xfrm>
            <a:off x="3566438" y="226028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Solid Contributor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DB3500-7109-8A0E-BF82-68C28D3987B9}"/>
              </a:ext>
            </a:extLst>
          </p:cNvPr>
          <p:cNvSpPr txBox="1"/>
          <p:nvPr/>
        </p:nvSpPr>
        <p:spPr>
          <a:xfrm>
            <a:off x="992413" y="225365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Marginal Contributor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B82AF1-C57F-B040-089E-07A8A80CF456}"/>
              </a:ext>
            </a:extLst>
          </p:cNvPr>
          <p:cNvSpPr txBox="1"/>
          <p:nvPr/>
        </p:nvSpPr>
        <p:spPr>
          <a:xfrm>
            <a:off x="993811" y="32273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Underperformer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53B618-C55B-A6C9-6D2D-A211A5510A54}"/>
              </a:ext>
            </a:extLst>
          </p:cNvPr>
          <p:cNvSpPr txBox="1"/>
          <p:nvPr/>
        </p:nvSpPr>
        <p:spPr>
          <a:xfrm>
            <a:off x="3562243" y="32328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Sound Contributor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CEC600-DD16-7BE0-5836-16AB834C24B7}"/>
              </a:ext>
            </a:extLst>
          </p:cNvPr>
          <p:cNvSpPr txBox="1"/>
          <p:nvPr/>
        </p:nvSpPr>
        <p:spPr>
          <a:xfrm>
            <a:off x="6113897" y="3226192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Seasoned Professional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DB3D5-926E-7BFA-4C70-4F7FA42F1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224360-0D17-C7A6-76D2-3D3931B6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21</a:t>
            </a:r>
            <a:endParaRPr lang="en-US" sz="8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C5A610BE-6F0A-2F24-93F4-51EF77FA3144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21D28-F346-DA74-BDDD-8C8B325A3EC6}"/>
              </a:ext>
            </a:extLst>
          </p:cNvPr>
          <p:cNvSpPr txBox="1"/>
          <p:nvPr/>
        </p:nvSpPr>
        <p:spPr>
          <a:xfrm>
            <a:off x="496413" y="1293618"/>
            <a:ext cx="2540701" cy="346505"/>
          </a:xfrm>
          <a:prstGeom prst="rect">
            <a:avLst/>
          </a:prstGeom>
          <a:noFill/>
        </p:spPr>
        <p:txBody>
          <a:bodyPr wrap="square" tIns="0" bIns="0" rtlCol="0" anchor="t" anchorCtr="0">
            <a:spAutoFit/>
          </a:bodyPr>
          <a:lstStyle/>
          <a:p>
            <a:pPr lvl="0" defTabSz="685800">
              <a:lnSpc>
                <a:spcPct val="150000"/>
              </a:lnSpc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Stakeholders Management</a:t>
            </a:r>
          </a:p>
          <a:p>
            <a:pPr lvl="0" defTabSz="685800">
              <a:lnSpc>
                <a:spcPct val="150000"/>
              </a:lnSpc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Compensation and Benefits Management</a:t>
            </a:r>
          </a:p>
          <a:p>
            <a:pPr lvl="0" defTabSz="685800">
              <a:lnSpc>
                <a:spcPct val="150000"/>
              </a:lnSpc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Employee Relations Management</a:t>
            </a:r>
          </a:p>
          <a:p>
            <a:pPr lvl="0" defTabSz="685800">
              <a:lnSpc>
                <a:spcPct val="150000"/>
              </a:lnSpc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Talent Acquisition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9B805-B2AF-EAD5-4C80-5707D7F614B2}"/>
              </a:ext>
            </a:extLst>
          </p:cNvPr>
          <p:cNvSpPr txBox="1"/>
          <p:nvPr/>
        </p:nvSpPr>
        <p:spPr>
          <a:xfrm>
            <a:off x="3400177" y="3740184"/>
            <a:ext cx="4102802" cy="346505"/>
          </a:xfrm>
          <a:prstGeom prst="rect">
            <a:avLst/>
          </a:prstGeom>
          <a:noFill/>
        </p:spPr>
        <p:txBody>
          <a:bodyPr wrap="square" tIns="0" bIns="0" rtlCol="0" anchor="t" anchorCtr="0">
            <a:spAutoFit/>
          </a:bodyPr>
          <a:lstStyle/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Certified Information Security Manager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Certified Threat Intelligence Analyst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Certified in Risk and Information Systems Control (CRISC)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F460F-B045-9719-A9BB-017C1DB3F680}"/>
              </a:ext>
            </a:extLst>
          </p:cNvPr>
          <p:cNvSpPr txBox="1"/>
          <p:nvPr/>
        </p:nvSpPr>
        <p:spPr>
          <a:xfrm>
            <a:off x="496413" y="2555422"/>
            <a:ext cx="2540701" cy="346505"/>
          </a:xfrm>
          <a:prstGeom prst="rect">
            <a:avLst/>
          </a:prstGeom>
          <a:noFill/>
        </p:spPr>
        <p:txBody>
          <a:bodyPr wrap="square" tIns="0" bIns="0" rtlCol="0" anchor="t" anchorCtr="0">
            <a:spAutoFit/>
          </a:bodyPr>
          <a:lstStyle/>
          <a:p>
            <a:pPr lvl="0" defTabSz="685800">
              <a:lnSpc>
                <a:spcPct val="150000"/>
              </a:lnSpc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Decision Making</a:t>
            </a:r>
          </a:p>
          <a:p>
            <a:pPr lvl="0" defTabSz="685800">
              <a:lnSpc>
                <a:spcPct val="150000"/>
              </a:lnSpc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Financial Acumen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AF423-021B-0A70-E869-796140409F6F}"/>
              </a:ext>
            </a:extLst>
          </p:cNvPr>
          <p:cNvSpPr txBox="1"/>
          <p:nvPr/>
        </p:nvSpPr>
        <p:spPr>
          <a:xfrm>
            <a:off x="496413" y="3636102"/>
            <a:ext cx="2540701" cy="346505"/>
          </a:xfrm>
          <a:prstGeom prst="rect">
            <a:avLst/>
          </a:prstGeom>
          <a:noFill/>
        </p:spPr>
        <p:txBody>
          <a:bodyPr wrap="square" tIns="0" bIns="0" rtlCol="0" anchor="t" anchorCtr="0">
            <a:spAutoFit/>
          </a:bodyPr>
          <a:lstStyle/>
          <a:p>
            <a:pPr lvl="0" defTabSz="685800">
              <a:lnSpc>
                <a:spcPct val="150000"/>
              </a:lnSpc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Behavioral for Business</a:t>
            </a:r>
          </a:p>
          <a:p>
            <a:pPr lvl="0" defTabSz="685800">
              <a:lnSpc>
                <a:spcPct val="150000"/>
              </a:lnSpc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Behavioral for Business2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0FA10-A836-EFFF-683D-02FD332AF0B0}"/>
              </a:ext>
            </a:extLst>
          </p:cNvPr>
          <p:cNvSpPr txBox="1"/>
          <p:nvPr/>
        </p:nvSpPr>
        <p:spPr>
          <a:xfrm>
            <a:off x="3400177" y="1260962"/>
            <a:ext cx="4102802" cy="346505"/>
          </a:xfrm>
          <a:prstGeom prst="rect">
            <a:avLst/>
          </a:prstGeom>
          <a:noFill/>
        </p:spPr>
        <p:txBody>
          <a:bodyPr wrap="square" tIns="0" bIns="0" rtlCol="0" anchor="t" anchorCtr="0">
            <a:spAutoFit/>
          </a:bodyPr>
          <a:lstStyle/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Experience 1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Experience 2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Experience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C76B6-0688-58B1-6E4C-37C104D74F94}"/>
              </a:ext>
            </a:extLst>
          </p:cNvPr>
          <p:cNvSpPr txBox="1"/>
          <p:nvPr/>
        </p:nvSpPr>
        <p:spPr>
          <a:xfrm>
            <a:off x="3400177" y="2498373"/>
            <a:ext cx="4102802" cy="346505"/>
          </a:xfrm>
          <a:prstGeom prst="rect">
            <a:avLst/>
          </a:prstGeom>
          <a:noFill/>
        </p:spPr>
        <p:txBody>
          <a:bodyPr wrap="square" tIns="0" bIns="0" rtlCol="0" anchor="t" anchorCtr="0">
            <a:spAutoFit/>
          </a:bodyPr>
          <a:lstStyle/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00" dirty="0">
                <a:solidFill>
                  <a:srgbClr val="2A4357"/>
                </a:solidFill>
                <a:latin typeface="Arial"/>
                <a:cs typeface="Arial"/>
              </a:rPr>
              <a:t>Exposure 1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00" dirty="0">
                <a:solidFill>
                  <a:srgbClr val="2A4357"/>
                </a:solidFill>
                <a:latin typeface="Arial"/>
                <a:cs typeface="Arial"/>
              </a:rPr>
              <a:t>Exposure 2</a:t>
            </a:r>
          </a:p>
          <a:p>
            <a:pPr marL="228600" lvl="0" indent="-22860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00" dirty="0">
                <a:solidFill>
                  <a:srgbClr val="2A4357"/>
                </a:solidFill>
                <a:latin typeface="Arial"/>
                <a:cs typeface="Arial"/>
              </a:rPr>
              <a:t>Exposure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A7514-80A7-0B96-ADA1-7789275BABF5}"/>
              </a:ext>
            </a:extLst>
          </p:cNvPr>
          <p:cNvSpPr txBox="1"/>
          <p:nvPr/>
        </p:nvSpPr>
        <p:spPr>
          <a:xfrm>
            <a:off x="7789333" y="1260959"/>
            <a:ext cx="941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</a:p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</a:p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</a:p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24268-5806-68B8-57A1-9A39C5C3A411}"/>
              </a:ext>
            </a:extLst>
          </p:cNvPr>
          <p:cNvSpPr txBox="1"/>
          <p:nvPr/>
        </p:nvSpPr>
        <p:spPr>
          <a:xfrm>
            <a:off x="7789333" y="2176998"/>
            <a:ext cx="941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</a:p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</a:t>
            </a:r>
          </a:p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36AE8-DB83-CC72-4ABE-6946A328E86F}"/>
              </a:ext>
            </a:extLst>
          </p:cNvPr>
          <p:cNvSpPr txBox="1"/>
          <p:nvPr/>
        </p:nvSpPr>
        <p:spPr>
          <a:xfrm>
            <a:off x="7789333" y="3128986"/>
            <a:ext cx="941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</a:p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3.4</a:t>
            </a:r>
          </a:p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7E055-4EB8-37A7-2EA0-B4B33242C3E7}"/>
              </a:ext>
            </a:extLst>
          </p:cNvPr>
          <p:cNvSpPr txBox="1"/>
          <p:nvPr/>
        </p:nvSpPr>
        <p:spPr>
          <a:xfrm>
            <a:off x="7789333" y="4141669"/>
            <a:ext cx="941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</a:p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908430-CAFA-1808-2DD6-559920D2E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948F13-5D56-242A-88DC-6F2265AE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22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274320" y="164592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22405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Based on the evaluation </a:t>
            </a:r>
            <a:r>
              <a:rPr lang="en-US" sz="1400">
                <a:solidFill>
                  <a:srgbClr val="22405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results, Ms</a:t>
            </a:r>
            <a:r>
              <a:rPr lang="en-US" sz="1400" dirty="0">
                <a:solidFill>
                  <a:srgbClr val="22405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masouad will benefit from a development plan to reach the "Expert Level" of this role</a:t>
            </a:r>
            <a:endParaRPr lang="en-US" sz="1400" dirty="0"/>
          </a:p>
        </p:txBody>
      </p:sp>
      <p:graphicFrame>
        <p:nvGraphicFramePr>
          <p:cNvPr id="10" name="Table 16">
            <a:extLst>
              <a:ext uri="{FF2B5EF4-FFF2-40B4-BE49-F238E27FC236}">
                <a16:creationId xmlns:a16="http://schemas.microsoft.com/office/drawing/2014/main" id="{08FCFAF0-4433-9DCA-0568-1EBCAD7F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4186"/>
              </p:ext>
            </p:extLst>
          </p:nvPr>
        </p:nvGraphicFramePr>
        <p:xfrm>
          <a:off x="398441" y="2430926"/>
          <a:ext cx="8095585" cy="329731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490111">
                  <a:extLst>
                    <a:ext uri="{9D8B030D-6E8A-4147-A177-3AD203B41FA5}">
                      <a16:colId xmlns:a16="http://schemas.microsoft.com/office/drawing/2014/main" val="3456859813"/>
                    </a:ext>
                  </a:extLst>
                </a:gridCol>
                <a:gridCol w="356048">
                  <a:extLst>
                    <a:ext uri="{9D8B030D-6E8A-4147-A177-3AD203B41FA5}">
                      <a16:colId xmlns:a16="http://schemas.microsoft.com/office/drawing/2014/main" val="1026896100"/>
                    </a:ext>
                  </a:extLst>
                </a:gridCol>
                <a:gridCol w="329376">
                  <a:extLst>
                    <a:ext uri="{9D8B030D-6E8A-4147-A177-3AD203B41FA5}">
                      <a16:colId xmlns:a16="http://schemas.microsoft.com/office/drawing/2014/main" val="2532446077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2576001824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450036123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4268982001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234127881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1104198132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2662974126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3951692468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1094275046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335955564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313681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TN" sz="900" dirty="0">
                          <a:solidFill>
                            <a:srgbClr val="2A4357"/>
                          </a:solidFill>
                        </a:rPr>
                        <a:t>Key Trainings</a:t>
                      </a:r>
                    </a:p>
                  </a:txBody>
                  <a:tcPr marL="67866" marR="67866" marT="33933" marB="339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M1</a:t>
                      </a:r>
                      <a:endParaRPr lang="en-TN" sz="900" dirty="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M2</a:t>
                      </a:r>
                      <a:endParaRPr lang="en-TN" sz="900" dirty="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M3</a:t>
                      </a:r>
                      <a:endParaRPr lang="en-US" sz="900" dirty="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M4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5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6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7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8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9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10</a:t>
                      </a:r>
                      <a:endParaRPr lang="en-TN" sz="900" b="1" u="none" strike="noStrike" kern="1200" cap="none" spc="0" normalizeH="0" baseline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11</a:t>
                      </a:r>
                      <a:endParaRPr lang="en-TN" sz="900" b="1" u="none" strike="noStrike" kern="1200" cap="none" spc="0" normalizeH="0" baseline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12</a:t>
                      </a:r>
                      <a:endParaRPr lang="en-TN" sz="900" b="1" u="none" strike="noStrike" kern="1200" cap="none" spc="0" normalizeH="0" baseline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26092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Certified Information Security Manager</a:t>
                      </a:r>
                      <a:endParaRPr kumimoji="0" 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★</a:t>
                      </a: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6036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Certified Threat Intelligence Analyst</a:t>
                      </a:r>
                      <a:endParaRPr kumimoji="0" 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★</a:t>
                      </a: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150139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Certified in Risk and Information Systems Control (CRISC)</a:t>
                      </a:r>
                      <a:endParaRPr kumimoji="0" 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★</a:t>
                      </a: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12569662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D204A2-BA95-DBB8-82C9-E48948129F22}"/>
              </a:ext>
            </a:extLst>
          </p:cNvPr>
          <p:cNvSpPr txBox="1"/>
          <p:nvPr/>
        </p:nvSpPr>
        <p:spPr>
          <a:xfrm>
            <a:off x="398441" y="1206411"/>
            <a:ext cx="1789059" cy="715837"/>
          </a:xfrm>
          <a:prstGeom prst="rect">
            <a:avLst/>
          </a:prstGeom>
          <a:noFill/>
        </p:spPr>
        <p:txBody>
          <a:bodyPr wrap="square" tIns="0" bIns="0" rtlCol="0" anchor="t" anchorCtr="0">
            <a:sp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In-class training</a:t>
            </a: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Online training</a:t>
            </a: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the job training</a:t>
            </a: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Practical projects</a:t>
            </a:r>
          </a:p>
        </p:txBody>
      </p:sp>
      <p:sp>
        <p:nvSpPr>
          <p:cNvPr id="8" name="Text 15">
            <a:extLst>
              <a:ext uri="{FF2B5EF4-FFF2-40B4-BE49-F238E27FC236}">
                <a16:creationId xmlns:a16="http://schemas.microsoft.com/office/drawing/2014/main" id="{50BF4F3F-D8EE-B899-C471-6976D4E6C5FD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55EBB-7145-A162-2B46-8CF3FC49B492}"/>
              </a:ext>
            </a:extLst>
          </p:cNvPr>
          <p:cNvSpPr txBox="1"/>
          <p:nvPr/>
        </p:nvSpPr>
        <p:spPr>
          <a:xfrm>
            <a:off x="2187500" y="1159000"/>
            <a:ext cx="3890991" cy="43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dedicated training budget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A4357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alignment of the training with my self-interest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A4357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Defined career growth opportunities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A4357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E7262F-6237-82BA-FDED-62FD189D3D5E}"/>
              </a:ext>
            </a:extLst>
          </p:cNvPr>
          <p:cNvSpPr txBox="1"/>
          <p:nvPr/>
        </p:nvSpPr>
        <p:spPr>
          <a:xfrm>
            <a:off x="6078491" y="1159000"/>
            <a:ext cx="2367856" cy="80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Calibri"/>
                <a:cs typeface="Calibri"/>
              </a:rPr>
              <a:t>Attending professional conferences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Calibri"/>
                <a:cs typeface="Calibri"/>
              </a:rPr>
              <a:t>Leading a knowledge transfer initiative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Calibri"/>
                <a:cs typeface="Calibri"/>
              </a:rPr>
              <a:t>Mentoring junior colleagues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A4357"/>
                </a:solidFill>
                <a:effectLst/>
                <a:uLnTx/>
                <a:uFillTx/>
                <a:latin typeface="Arial"/>
                <a:ea typeface="Calibri"/>
                <a:cs typeface="Calibri"/>
              </a:rPr>
              <a:t>Joining communities of practice (CoE)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A228B-6DC9-36E4-C7CD-9797E224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touching a screen with icons&#10;&#10;AI-generated content may be incorrect.">
            <a:extLst>
              <a:ext uri="{FF2B5EF4-FFF2-40B4-BE49-F238E27FC236}">
                <a16:creationId xmlns:a16="http://schemas.microsoft.com/office/drawing/2014/main" id="{D5EC19DD-3E29-074A-681A-DDB92EC2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2C7847-D46B-465D-38A5-0DA4CBC51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689" y="2346717"/>
            <a:ext cx="1094520" cy="716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4B9868-D10C-EFF0-7FB5-BD68CEEA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15D5A41-8F3A-57F6-5399-32C295F545D1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3</a:t>
            </a:r>
            <a:endParaRPr lang="en-US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D83F9-B169-F3EC-C8B0-5F84FDAB6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2CB553-5452-418F-575F-7B2752C9A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67C5A04-65ED-B729-8EFA-68E9A8771696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4</a:t>
            </a:r>
            <a:endParaRPr lang="en-US" sz="8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E3F1C02-3A90-D441-FA42-4AD95B998B1F}"/>
              </a:ext>
            </a:extLst>
          </p:cNvPr>
          <p:cNvSpPr/>
          <p:nvPr/>
        </p:nvSpPr>
        <p:spPr>
          <a:xfrm>
            <a:off x="6446520" y="1028700"/>
            <a:ext cx="2286000" cy="868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183349"/>
                </a:solidFill>
                <a:latin typeface="Arial (Body)" pitchFamily="34" charset="0"/>
                <a:ea typeface="Arial (Body)" pitchFamily="34" charset="-122"/>
                <a:cs typeface="Arial (Body)" pitchFamily="34" charset="-120"/>
              </a:rPr>
              <a:t>Information not provided</a:t>
            </a:r>
            <a:endParaRPr lang="en-US" sz="800" dirty="0"/>
          </a:p>
        </p:txBody>
      </p:sp>
      <p:graphicFrame>
        <p:nvGraphicFramePr>
          <p:cNvPr id="2" name="Chart 0">
            <a:extLst>
              <a:ext uri="{FF2B5EF4-FFF2-40B4-BE49-F238E27FC236}">
                <a16:creationId xmlns:a16="http://schemas.microsoft.com/office/drawing/2014/main" id="{037071A3-B0D1-B0AD-EC6F-B6D1C384625A}"/>
              </a:ext>
            </a:extLst>
          </p:cNvPr>
          <p:cNvGraphicFramePr/>
          <p:nvPr/>
        </p:nvGraphicFramePr>
        <p:xfrm>
          <a:off x="155774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Text 16">
            <a:extLst>
              <a:ext uri="{FF2B5EF4-FFF2-40B4-BE49-F238E27FC236}">
                <a16:creationId xmlns:a16="http://schemas.microsoft.com/office/drawing/2014/main" id="{30F7976C-D04B-C814-A312-3C76C5A06E0F}"/>
              </a:ext>
            </a:extLst>
          </p:cNvPr>
          <p:cNvSpPr/>
          <p:nvPr/>
        </p:nvSpPr>
        <p:spPr>
          <a:xfrm>
            <a:off x="192350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83349"/>
                </a:solidFill>
              </a:rPr>
              <a:t>54%</a:t>
            </a:r>
            <a:endParaRPr lang="en-US" sz="1200" dirty="0"/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212F4DA5-9E1A-67F8-2DE4-40D9DBE83958}"/>
              </a:ext>
            </a:extLst>
          </p:cNvPr>
          <p:cNvSpPr/>
          <p:nvPr/>
        </p:nvSpPr>
        <p:spPr>
          <a:xfrm>
            <a:off x="144344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Score</a:t>
            </a:r>
            <a:endParaRPr lang="en-US" sz="900" dirty="0"/>
          </a:p>
        </p:txBody>
      </p:sp>
      <p:sp>
        <p:nvSpPr>
          <p:cNvPr id="40" name="Text 18">
            <a:extLst>
              <a:ext uri="{FF2B5EF4-FFF2-40B4-BE49-F238E27FC236}">
                <a16:creationId xmlns:a16="http://schemas.microsoft.com/office/drawing/2014/main" id="{C243626A-B840-E1FF-7316-DF7A88D111B3}"/>
              </a:ext>
            </a:extLst>
          </p:cNvPr>
          <p:cNvSpPr/>
          <p:nvPr/>
        </p:nvSpPr>
        <p:spPr>
          <a:xfrm>
            <a:off x="311222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83349"/>
                </a:solidFill>
              </a:rPr>
              <a:t>73%</a:t>
            </a:r>
            <a:endParaRPr lang="en-US" sz="1200" dirty="0"/>
          </a:p>
        </p:txBody>
      </p:sp>
      <p:sp>
        <p:nvSpPr>
          <p:cNvPr id="41" name="Text 19">
            <a:extLst>
              <a:ext uri="{FF2B5EF4-FFF2-40B4-BE49-F238E27FC236}">
                <a16:creationId xmlns:a16="http://schemas.microsoft.com/office/drawing/2014/main" id="{0F99B09C-FB59-7C85-C315-A5161D641E77}"/>
              </a:ext>
            </a:extLst>
          </p:cNvPr>
          <p:cNvSpPr/>
          <p:nvPr/>
        </p:nvSpPr>
        <p:spPr>
          <a:xfrm>
            <a:off x="263216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Leadership Score</a:t>
            </a:r>
            <a:endParaRPr lang="en-US" sz="900" dirty="0"/>
          </a:p>
        </p:txBody>
      </p:sp>
      <p:graphicFrame>
        <p:nvGraphicFramePr>
          <p:cNvPr id="42" name="Chart 2">
            <a:extLst>
              <a:ext uri="{FF2B5EF4-FFF2-40B4-BE49-F238E27FC236}">
                <a16:creationId xmlns:a16="http://schemas.microsoft.com/office/drawing/2014/main" id="{A147D90E-125A-386D-E6CC-25B065CE25B5}"/>
              </a:ext>
            </a:extLst>
          </p:cNvPr>
          <p:cNvGraphicFramePr/>
          <p:nvPr/>
        </p:nvGraphicFramePr>
        <p:xfrm>
          <a:off x="393518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3" name="Text 20">
            <a:extLst>
              <a:ext uri="{FF2B5EF4-FFF2-40B4-BE49-F238E27FC236}">
                <a16:creationId xmlns:a16="http://schemas.microsoft.com/office/drawing/2014/main" id="{F5C43DA6-1216-A424-EFA2-42137E4E7F8F}"/>
              </a:ext>
            </a:extLst>
          </p:cNvPr>
          <p:cNvSpPr/>
          <p:nvPr/>
        </p:nvSpPr>
        <p:spPr>
          <a:xfrm>
            <a:off x="430094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183349"/>
                </a:solidFill>
              </a:rPr>
              <a:t>89%</a:t>
            </a:r>
            <a:endParaRPr lang="en-US" sz="1200" dirty="0"/>
          </a:p>
        </p:txBody>
      </p:sp>
      <p:sp>
        <p:nvSpPr>
          <p:cNvPr id="44" name="Text 21">
            <a:extLst>
              <a:ext uri="{FF2B5EF4-FFF2-40B4-BE49-F238E27FC236}">
                <a16:creationId xmlns:a16="http://schemas.microsoft.com/office/drawing/2014/main" id="{9D2087B6-726E-F9C4-D750-ED33F81C0F98}"/>
              </a:ext>
            </a:extLst>
          </p:cNvPr>
          <p:cNvSpPr/>
          <p:nvPr/>
        </p:nvSpPr>
        <p:spPr>
          <a:xfrm>
            <a:off x="382088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Technical Score</a:t>
            </a:r>
            <a:endParaRPr lang="en-US" sz="900" dirty="0"/>
          </a:p>
        </p:txBody>
      </p:sp>
      <p:graphicFrame>
        <p:nvGraphicFramePr>
          <p:cNvPr id="45" name="Chart 3">
            <a:extLst>
              <a:ext uri="{FF2B5EF4-FFF2-40B4-BE49-F238E27FC236}">
                <a16:creationId xmlns:a16="http://schemas.microsoft.com/office/drawing/2014/main" id="{6A9D9AD0-4160-2668-4567-286E55DBFFA8}"/>
              </a:ext>
            </a:extLst>
          </p:cNvPr>
          <p:cNvGraphicFramePr/>
          <p:nvPr/>
        </p:nvGraphicFramePr>
        <p:xfrm>
          <a:off x="512390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6" name="Text 22">
            <a:extLst>
              <a:ext uri="{FF2B5EF4-FFF2-40B4-BE49-F238E27FC236}">
                <a16:creationId xmlns:a16="http://schemas.microsoft.com/office/drawing/2014/main" id="{CAD2B2F4-473D-5ACC-900F-56B2917ADC6E}"/>
              </a:ext>
            </a:extLst>
          </p:cNvPr>
          <p:cNvSpPr/>
          <p:nvPr/>
        </p:nvSpPr>
        <p:spPr>
          <a:xfrm>
            <a:off x="548966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183349"/>
                </a:solidFill>
              </a:rPr>
              <a:t>93%</a:t>
            </a:r>
            <a:endParaRPr lang="en-US" sz="1200" dirty="0"/>
          </a:p>
        </p:txBody>
      </p:sp>
      <p:sp>
        <p:nvSpPr>
          <p:cNvPr id="47" name="Text 23">
            <a:extLst>
              <a:ext uri="{FF2B5EF4-FFF2-40B4-BE49-F238E27FC236}">
                <a16:creationId xmlns:a16="http://schemas.microsoft.com/office/drawing/2014/main" id="{25FA5F38-8E00-B931-7E89-BCABEFFB5427}"/>
              </a:ext>
            </a:extLst>
          </p:cNvPr>
          <p:cNvSpPr/>
          <p:nvPr/>
        </p:nvSpPr>
        <p:spPr>
          <a:xfrm>
            <a:off x="500960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Behavioral Score</a:t>
            </a:r>
            <a:endParaRPr lang="en-US" sz="900" dirty="0"/>
          </a:p>
        </p:txBody>
      </p:sp>
      <p:graphicFrame>
        <p:nvGraphicFramePr>
          <p:cNvPr id="48" name="Chart 4">
            <a:extLst>
              <a:ext uri="{FF2B5EF4-FFF2-40B4-BE49-F238E27FC236}">
                <a16:creationId xmlns:a16="http://schemas.microsoft.com/office/drawing/2014/main" id="{3B93A6B0-1E83-12AD-F59D-CD59E528B626}"/>
              </a:ext>
            </a:extLst>
          </p:cNvPr>
          <p:cNvGraphicFramePr/>
          <p:nvPr/>
        </p:nvGraphicFramePr>
        <p:xfrm>
          <a:off x="631262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" name="Text 24">
            <a:extLst>
              <a:ext uri="{FF2B5EF4-FFF2-40B4-BE49-F238E27FC236}">
                <a16:creationId xmlns:a16="http://schemas.microsoft.com/office/drawing/2014/main" id="{04639727-7C34-B666-DF2F-254CBFC464B1}"/>
              </a:ext>
            </a:extLst>
          </p:cNvPr>
          <p:cNvSpPr/>
          <p:nvPr/>
        </p:nvSpPr>
        <p:spPr>
          <a:xfrm>
            <a:off x="667838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183349"/>
                </a:solidFill>
              </a:rPr>
              <a:t>86%</a:t>
            </a:r>
            <a:endParaRPr lang="en-US" sz="1200" dirty="0"/>
          </a:p>
        </p:txBody>
      </p:sp>
      <p:sp>
        <p:nvSpPr>
          <p:cNvPr id="50" name="Text 25">
            <a:extLst>
              <a:ext uri="{FF2B5EF4-FFF2-40B4-BE49-F238E27FC236}">
                <a16:creationId xmlns:a16="http://schemas.microsoft.com/office/drawing/2014/main" id="{59C92BAB-EEED-21AC-9A29-E03281FBB402}"/>
              </a:ext>
            </a:extLst>
          </p:cNvPr>
          <p:cNvSpPr/>
          <p:nvPr/>
        </p:nvSpPr>
        <p:spPr>
          <a:xfrm>
            <a:off x="619832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Cognitive Score</a:t>
            </a:r>
            <a:endParaRPr lang="en-US" sz="900" dirty="0"/>
          </a:p>
        </p:txBody>
      </p:sp>
      <p:graphicFrame>
        <p:nvGraphicFramePr>
          <p:cNvPr id="51" name="Chart 5">
            <a:extLst>
              <a:ext uri="{FF2B5EF4-FFF2-40B4-BE49-F238E27FC236}">
                <a16:creationId xmlns:a16="http://schemas.microsoft.com/office/drawing/2014/main" id="{F6F269ED-F656-4B5F-10D9-380C3DEF3174}"/>
              </a:ext>
            </a:extLst>
          </p:cNvPr>
          <p:cNvGraphicFramePr/>
          <p:nvPr/>
        </p:nvGraphicFramePr>
        <p:xfrm>
          <a:off x="750134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2" name="Text 26">
            <a:extLst>
              <a:ext uri="{FF2B5EF4-FFF2-40B4-BE49-F238E27FC236}">
                <a16:creationId xmlns:a16="http://schemas.microsoft.com/office/drawing/2014/main" id="{6F717C2F-CA10-EF14-670B-E9CAC5234789}"/>
              </a:ext>
            </a:extLst>
          </p:cNvPr>
          <p:cNvSpPr/>
          <p:nvPr/>
        </p:nvSpPr>
        <p:spPr>
          <a:xfrm>
            <a:off x="786710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183349"/>
                </a:solidFill>
              </a:rPr>
              <a:t>80%</a:t>
            </a:r>
            <a:endParaRPr lang="en-US" sz="1200" dirty="0"/>
          </a:p>
        </p:txBody>
      </p:sp>
      <p:sp>
        <p:nvSpPr>
          <p:cNvPr id="53" name="Text 27">
            <a:extLst>
              <a:ext uri="{FF2B5EF4-FFF2-40B4-BE49-F238E27FC236}">
                <a16:creationId xmlns:a16="http://schemas.microsoft.com/office/drawing/2014/main" id="{313D70A5-01D4-BAEA-AE21-E88FE713E59C}"/>
              </a:ext>
            </a:extLst>
          </p:cNvPr>
          <p:cNvSpPr/>
          <p:nvPr/>
        </p:nvSpPr>
        <p:spPr>
          <a:xfrm>
            <a:off x="738704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Personality Score</a:t>
            </a:r>
            <a:endParaRPr lang="en-US" sz="900" dirty="0"/>
          </a:p>
        </p:txBody>
      </p:sp>
      <p:graphicFrame>
        <p:nvGraphicFramePr>
          <p:cNvPr id="54" name="Chart 5">
            <a:extLst>
              <a:ext uri="{FF2B5EF4-FFF2-40B4-BE49-F238E27FC236}">
                <a16:creationId xmlns:a16="http://schemas.microsoft.com/office/drawing/2014/main" id="{76B6174F-1C9E-B646-FB9D-996CACF17203}"/>
              </a:ext>
            </a:extLst>
          </p:cNvPr>
          <p:cNvGraphicFramePr/>
          <p:nvPr/>
        </p:nvGraphicFramePr>
        <p:xfrm>
          <a:off x="274646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5" name="Text 15">
            <a:extLst>
              <a:ext uri="{FF2B5EF4-FFF2-40B4-BE49-F238E27FC236}">
                <a16:creationId xmlns:a16="http://schemas.microsoft.com/office/drawing/2014/main" id="{68F37083-E122-15BF-8D6D-F8C6AAF1B0CD}"/>
              </a:ext>
            </a:extLst>
          </p:cNvPr>
          <p:cNvSpPr/>
          <p:nvPr/>
        </p:nvSpPr>
        <p:spPr>
          <a:xfrm>
            <a:off x="473159" y="712110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56" name="Text 1">
            <a:extLst>
              <a:ext uri="{FF2B5EF4-FFF2-40B4-BE49-F238E27FC236}">
                <a16:creationId xmlns:a16="http://schemas.microsoft.com/office/drawing/2014/main" id="{5753B3CC-2EC9-8DCF-0FA0-F1B7B2B28435}"/>
              </a:ext>
            </a:extLst>
          </p:cNvPr>
          <p:cNvSpPr/>
          <p:nvPr/>
        </p:nvSpPr>
        <p:spPr>
          <a:xfrm>
            <a:off x="2788920" y="1069847"/>
            <a:ext cx="2148840" cy="2137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3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830" dirty="0"/>
          </a:p>
        </p:txBody>
      </p:sp>
      <p:sp>
        <p:nvSpPr>
          <p:cNvPr id="57" name="Text 2">
            <a:extLst>
              <a:ext uri="{FF2B5EF4-FFF2-40B4-BE49-F238E27FC236}">
                <a16:creationId xmlns:a16="http://schemas.microsoft.com/office/drawing/2014/main" id="{F2E5ACEE-ED4F-6FF8-972B-72E68AA81108}"/>
              </a:ext>
            </a:extLst>
          </p:cNvPr>
          <p:cNvSpPr/>
          <p:nvPr/>
        </p:nvSpPr>
        <p:spPr>
          <a:xfrm>
            <a:off x="2788920" y="1340719"/>
            <a:ext cx="2148840" cy="2137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3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Junior Project Manger</a:t>
            </a:r>
            <a:endParaRPr lang="en-US" sz="830" dirty="0"/>
          </a:p>
        </p:txBody>
      </p:sp>
      <p:sp>
        <p:nvSpPr>
          <p:cNvPr id="58" name="Text 3">
            <a:extLst>
              <a:ext uri="{FF2B5EF4-FFF2-40B4-BE49-F238E27FC236}">
                <a16:creationId xmlns:a16="http://schemas.microsoft.com/office/drawing/2014/main" id="{FD788A23-C887-F705-A723-A84677FDDBBE}"/>
              </a:ext>
            </a:extLst>
          </p:cNvPr>
          <p:cNvSpPr/>
          <p:nvPr/>
        </p:nvSpPr>
        <p:spPr>
          <a:xfrm>
            <a:off x="2788920" y="1611591"/>
            <a:ext cx="2148840" cy="24464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30" b="1" dirty="0">
                <a:solidFill>
                  <a:srgbClr val="183349"/>
                </a:solidFill>
                <a:latin typeface="Arial" pitchFamily="34" charset="0"/>
                <a:cs typeface="Arial" pitchFamily="34" charset="-120"/>
              </a:rPr>
              <a:t>Senior Project Manger</a:t>
            </a:r>
            <a:endParaRPr lang="en-US" sz="83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90E4E-BAC9-8F3B-0783-140361F1A4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5133" y="725656"/>
            <a:ext cx="645628" cy="194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E1258-58F6-A970-FD19-C9C84F0C6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1851" y="729107"/>
            <a:ext cx="645628" cy="194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E8F6A-46D2-38A4-FC1C-2A3A273DDC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8569" y="729169"/>
            <a:ext cx="645628" cy="194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2DF09A-D0A8-C97E-9D52-6142E9575D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5287" y="726015"/>
            <a:ext cx="645628" cy="1949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B149DA-0E7E-1D86-5968-8D5718DDD2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2005" y="726162"/>
            <a:ext cx="645628" cy="1949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5C985B-BCF5-A631-721D-55242A3AC1F9}"/>
              </a:ext>
            </a:extLst>
          </p:cNvPr>
          <p:cNvSpPr txBox="1"/>
          <p:nvPr/>
        </p:nvSpPr>
        <p:spPr>
          <a:xfrm>
            <a:off x="7999490" y="494307"/>
            <a:ext cx="64562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85C78"/>
                </a:solidFill>
                <a:effectLst/>
                <a:uLnTx/>
                <a:uFillTx/>
                <a:ea typeface="+mn-ea"/>
                <a:cs typeface="+mn-cs"/>
              </a:rPr>
              <a:t>Overqualified</a:t>
            </a:r>
            <a:endParaRPr kumimoji="0" lang="en-150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914A10-1C2A-3559-0FA8-AAAE274F4BDC}"/>
              </a:ext>
            </a:extLst>
          </p:cNvPr>
          <p:cNvSpPr txBox="1"/>
          <p:nvPr/>
        </p:nvSpPr>
        <p:spPr>
          <a:xfrm>
            <a:off x="7154029" y="488924"/>
            <a:ext cx="64562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Expert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C055FC-8D89-CBC7-1766-1A38DA3C6E0B}"/>
              </a:ext>
            </a:extLst>
          </p:cNvPr>
          <p:cNvSpPr txBox="1"/>
          <p:nvPr/>
        </p:nvSpPr>
        <p:spPr>
          <a:xfrm>
            <a:off x="6310747" y="493777"/>
            <a:ext cx="64562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b="1" dirty="0">
                <a:solidFill>
                  <a:srgbClr val="F5F5F5"/>
                </a:solidFill>
              </a:rPr>
              <a:t>Advanced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7603B9-FE84-B761-A5B9-1A48269FBC99}"/>
              </a:ext>
            </a:extLst>
          </p:cNvPr>
          <p:cNvSpPr txBox="1"/>
          <p:nvPr/>
        </p:nvSpPr>
        <p:spPr>
          <a:xfrm>
            <a:off x="5465287" y="491650"/>
            <a:ext cx="64562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Intermediate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D92DB2-0B61-8614-7133-19E3A7408CBF}"/>
              </a:ext>
            </a:extLst>
          </p:cNvPr>
          <p:cNvSpPr txBox="1"/>
          <p:nvPr/>
        </p:nvSpPr>
        <p:spPr>
          <a:xfrm>
            <a:off x="4626362" y="491651"/>
            <a:ext cx="64562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dirty="0">
                <a:solidFill>
                  <a:srgbClr val="285C78"/>
                </a:solidFill>
              </a:rPr>
              <a:t>Foundation</a:t>
            </a:r>
            <a:endParaRPr lang="en-150" sz="700" b="1" dirty="0">
              <a:solidFill>
                <a:schemeClr val="bg1"/>
              </a:solidFill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ECEFC3F-031F-7C45-3DE6-D02C20A37EDE}"/>
              </a:ext>
            </a:extLst>
          </p:cNvPr>
          <p:cNvSpPr/>
          <p:nvPr/>
        </p:nvSpPr>
        <p:spPr>
          <a:xfrm>
            <a:off x="1371600" y="2148840"/>
            <a:ext cx="713232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lvl="0" algn="just">
              <a:lnSpc>
                <a:spcPts val="1300"/>
              </a:lnSpc>
              <a:defRPr/>
            </a:pP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Ms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ahlem masouad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has secured the </a:t>
            </a:r>
            <a:r>
              <a:rPr lang="en-US" sz="800" b="1" i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Advanced level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of the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Senior Project Manger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role.</a:t>
            </a:r>
          </a:p>
          <a:p>
            <a:pPr lvl="0" algn="just">
              <a:lnSpc>
                <a:spcPts val="1300"/>
              </a:lnSpc>
              <a:defRPr/>
            </a:pP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She was evaluated on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technical competencies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such as “Risk Management and Business Continuity”, “Strategy Formulation, Implementation and Planning”, as well as “Talent Acquisition”, scoring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89%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within the </a:t>
            </a:r>
            <a:r>
              <a:rPr lang="en-US" sz="800" b="1" i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Expert level.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ahlem masouad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was assessed on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Leadership competencies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such as, “Financial Acumen”</a:t>
            </a:r>
            <a:r>
              <a:rPr lang="en-US" sz="800" i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“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Decision Making”, as well as “Strategic Mindset”, scoring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73%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within the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Advanced level.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She was assessed on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behavioral competencies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such as “Behavioral for Business”</a:t>
            </a:r>
            <a:r>
              <a:rPr lang="en-US" sz="800" i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“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Behavioral for Business2”, as well as “Behavioral for Business3”, scoring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93%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within the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Expert level.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anose="020B0604020202020204" pitchFamily="34" charset="0"/>
                <a:cs typeface="Arial" pitchFamily="34" charset="-120"/>
              </a:rPr>
              <a:t>Ms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ahlem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has obtained a score of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80%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 Hogan Personality Inventory (HPI), and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86%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 Hogan Business Reasoning Inventory (HBRI). Based on the HBRI score, She has a cognitive style of a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Contextual Thinker.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Considering all scores,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has achieved an overall score of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54%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,reflecting High performance and High potential, they have been assigned to the Outstanding Leader category in the nine-box matrix. This classification indicates their exceptional performance and their significant potential to contribute to the organization's success.</a:t>
            </a:r>
          </a:p>
          <a:p>
            <a:pPr lvl="0" algn="just">
              <a:lnSpc>
                <a:spcPts val="1300"/>
              </a:lnSpc>
              <a:defRPr/>
            </a:pP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To further elevate her skills and achieve the </a:t>
            </a:r>
            <a:r>
              <a:rPr lang="en-US" sz="800" b="1" i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Expert Level,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She should accomplish the recommended individual development plan.</a:t>
            </a:r>
            <a:endParaRPr lang="en-US" sz="800" dirty="0">
              <a:solidFill>
                <a:prstClr val="black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EA5473-CA42-07A8-235E-F7D4973860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6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6462E0-9001-F38B-E66F-8E57CB4F4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graphicFrame>
        <p:nvGraphicFramePr>
          <p:cNvPr id="3" name="Chart 0"/>
          <p:cNvGraphicFramePr/>
          <p:nvPr>
            <p:extLst>
              <p:ext uri="{D42A27DB-BD31-4B8C-83A1-F6EECF244321}">
                <p14:modId xmlns:p14="http://schemas.microsoft.com/office/powerpoint/2010/main" val="850331607"/>
              </p:ext>
            </p:extLst>
          </p:nvPr>
        </p:nvGraphicFramePr>
        <p:xfrm>
          <a:off x="5129784" y="2039112"/>
          <a:ext cx="3538728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 7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5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9B00A9-038D-ADDA-9883-5DBAE4CA0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098" y="1201191"/>
            <a:ext cx="745382" cy="288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277C5-726F-BA39-DC93-06DA4599A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218" y="1203267"/>
            <a:ext cx="745382" cy="288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07682-7FD1-238A-BB82-F1B3BC187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1209502"/>
            <a:ext cx="745382" cy="288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6434-3D4A-A923-807F-9F6DFC980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458" y="1209501"/>
            <a:ext cx="745382" cy="288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9E54A-F949-2255-3559-E34FC29A9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578" y="1201190"/>
            <a:ext cx="745382" cy="288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4C240-82E5-BD76-5DE9-13C36076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698" y="1209500"/>
            <a:ext cx="745382" cy="288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D6954-DEFD-AFAF-3B16-3DEF0E6A4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818" y="1203267"/>
            <a:ext cx="745382" cy="288177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3E0009E0-4DEA-68DE-6CD7-040A3B63201F}"/>
              </a:ext>
            </a:extLst>
          </p:cNvPr>
          <p:cNvSpPr/>
          <p:nvPr/>
        </p:nvSpPr>
        <p:spPr>
          <a:xfrm>
            <a:off x="1952098" y="1199803"/>
            <a:ext cx="745382" cy="2881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Joy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897809D5-7AF8-B760-23AF-44456E552D2F}"/>
              </a:ext>
            </a:extLst>
          </p:cNvPr>
          <p:cNvSpPr/>
          <p:nvPr/>
        </p:nvSpPr>
        <p:spPr>
          <a:xfrm>
            <a:off x="2912218" y="1203267"/>
            <a:ext cx="745382" cy="2847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Surprise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3163DD4-D296-9B0B-C707-39CF43E3B3E9}"/>
              </a:ext>
            </a:extLst>
          </p:cNvPr>
          <p:cNvSpPr/>
          <p:nvPr/>
        </p:nvSpPr>
        <p:spPr>
          <a:xfrm>
            <a:off x="3886200" y="1213659"/>
            <a:ext cx="731520" cy="28401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Neutral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1F485E7-9886-E7CA-0642-380DAD53C0BA}"/>
              </a:ext>
            </a:extLst>
          </p:cNvPr>
          <p:cNvSpPr/>
          <p:nvPr/>
        </p:nvSpPr>
        <p:spPr>
          <a:xfrm>
            <a:off x="4832458" y="1213660"/>
            <a:ext cx="745382" cy="2840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CB23D556-35B1-EE80-97BD-76D15D4F5D68}"/>
              </a:ext>
            </a:extLst>
          </p:cNvPr>
          <p:cNvSpPr/>
          <p:nvPr/>
        </p:nvSpPr>
        <p:spPr>
          <a:xfrm>
            <a:off x="5792578" y="1199803"/>
            <a:ext cx="745382" cy="2881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EC744D51-BC5F-9029-0251-76391CA043FF}"/>
              </a:ext>
            </a:extLst>
          </p:cNvPr>
          <p:cNvSpPr/>
          <p:nvPr/>
        </p:nvSpPr>
        <p:spPr>
          <a:xfrm>
            <a:off x="6752698" y="1213659"/>
            <a:ext cx="745382" cy="28401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Angry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6" name="Text 17">
            <a:extLst>
              <a:ext uri="{FF2B5EF4-FFF2-40B4-BE49-F238E27FC236}">
                <a16:creationId xmlns:a16="http://schemas.microsoft.com/office/drawing/2014/main" id="{2179B798-A24A-90F9-A150-76CD1DCE0620}"/>
              </a:ext>
            </a:extLst>
          </p:cNvPr>
          <p:cNvSpPr/>
          <p:nvPr/>
        </p:nvSpPr>
        <p:spPr>
          <a:xfrm>
            <a:off x="7712818" y="1199803"/>
            <a:ext cx="745382" cy="2881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Disgust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E51F55AD-2321-6E2C-7792-ABD0A7F6B1F1}"/>
              </a:ext>
            </a:extLst>
          </p:cNvPr>
          <p:cNvSpPr/>
          <p:nvPr/>
        </p:nvSpPr>
        <p:spPr>
          <a:xfrm>
            <a:off x="450428" y="736599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BCDAD606-9527-3A7E-14F0-9BBE07743824}"/>
              </a:ext>
            </a:extLst>
          </p:cNvPr>
          <p:cNvSpPr/>
          <p:nvPr/>
        </p:nvSpPr>
        <p:spPr>
          <a:xfrm>
            <a:off x="548640" y="18288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just">
              <a:lnSpc>
                <a:spcPts val="1200"/>
              </a:lnSpc>
            </a:pP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ahlem masouad achieved a score of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81%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Message Relevance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demonstrating a generally good focus on delivering information relevant to the questions asked, with occasional instances where responses could have been more focused or directly aligned with the questions. For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Pitch Volume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Ms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Maitha scored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62%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showcasing a well-modulated volume that made the participant's communication easy to follow, maintaining clarity throughout the conversation. In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Pronunciation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she received a score of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79%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demonstrating clear and accurate enunciation, contributing to a strong and easily understood delivery. In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Posture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Ms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Maitha scored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99%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reflecting a confident and professional physical presence during the interview, which positively contributed to the participant's overall impression and engagement. For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Articulation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she achieved a score of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89%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demonstrating clear and precise articulation, contributing to a confident and easily understood delivery. Based on her performance across these dimensions, Ms</a:t>
            </a: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Maitha Al </a:t>
            </a:r>
            <a:r>
              <a:rPr lang="en-US" sz="800" dirty="0" err="1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Falasi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achieved an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Communication Quality 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score of </a:t>
            </a:r>
            <a:r>
              <a:rPr lang="en-US" sz="8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85%</a:t>
            </a:r>
            <a:r>
              <a:rPr lang="en-US" sz="800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This score indicates outstanding communication skills.</a:t>
            </a:r>
            <a:endParaRPr lang="en-US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A31F20-EC89-0833-BB84-A66778056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EE6A3B-34BC-6B58-4AAA-4AC5D2C6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6</a:t>
            </a:r>
            <a:endParaRPr lang="en-US" sz="800" dirty="0"/>
          </a:p>
        </p:txBody>
      </p:sp>
      <p:graphicFrame>
        <p:nvGraphicFramePr>
          <p:cNvPr id="14" name="Chart 0"/>
          <p:cNvGraphicFramePr/>
          <p:nvPr>
            <p:extLst>
              <p:ext uri="{D42A27DB-BD31-4B8C-83A1-F6EECF244321}">
                <p14:modId xmlns:p14="http://schemas.microsoft.com/office/powerpoint/2010/main" val="2421584643"/>
              </p:ext>
            </p:extLst>
          </p:nvPr>
        </p:nvGraphicFramePr>
        <p:xfrm>
          <a:off x="640080" y="1600200"/>
          <a:ext cx="8001000" cy="32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 11"/>
          <p:cNvSpPr/>
          <p:nvPr/>
        </p:nvSpPr>
        <p:spPr>
          <a:xfrm>
            <a:off x="640080" y="134874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Leadership Competencies Scores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76361987-FB9D-39BF-76D0-283C4CD8D018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BBAB52F-98F3-7640-BAEF-C9077F497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133" y="789824"/>
            <a:ext cx="645628" cy="1949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2D53CA-748E-1488-7A54-92F970E2F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851" y="793275"/>
            <a:ext cx="645628" cy="1949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82DCB0-E91D-3F6A-E34D-B1BBEB42B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569" y="793337"/>
            <a:ext cx="645628" cy="1949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592FDDA-6F2C-9C77-BB45-4D582AD2E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287" y="790183"/>
            <a:ext cx="645628" cy="1949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D1A6E33-48B2-327F-F3B8-2632D874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005" y="790330"/>
            <a:ext cx="645628" cy="1949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47E331E-FCE9-FDA0-ED82-138F707F315D}"/>
              </a:ext>
            </a:extLst>
          </p:cNvPr>
          <p:cNvSpPr txBox="1"/>
          <p:nvPr/>
        </p:nvSpPr>
        <p:spPr>
          <a:xfrm>
            <a:off x="7999490" y="45075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85C78"/>
                </a:solidFill>
                <a:effectLst/>
                <a:uLnTx/>
                <a:uFillTx/>
                <a:ea typeface="+mn-ea"/>
                <a:cs typeface="+mn-cs"/>
              </a:rPr>
              <a:t>Overqualified</a:t>
            </a:r>
            <a:endParaRPr kumimoji="0" lang="en-150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133C0A-6688-2C3C-F55D-A0F65B800DFE}"/>
              </a:ext>
            </a:extLst>
          </p:cNvPr>
          <p:cNvSpPr txBox="1"/>
          <p:nvPr/>
        </p:nvSpPr>
        <p:spPr>
          <a:xfrm>
            <a:off x="7154029" y="445371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Expert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7CF48D-AFD5-06EE-951B-495CCE04C66D}"/>
              </a:ext>
            </a:extLst>
          </p:cNvPr>
          <p:cNvSpPr txBox="1"/>
          <p:nvPr/>
        </p:nvSpPr>
        <p:spPr>
          <a:xfrm>
            <a:off x="6310747" y="45022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b="1" dirty="0">
                <a:solidFill>
                  <a:srgbClr val="F5F5F5"/>
                </a:solidFill>
              </a:rPr>
              <a:t>Advanced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5094C8-25B3-C8B6-564E-3A80CF210FE5}"/>
              </a:ext>
            </a:extLst>
          </p:cNvPr>
          <p:cNvSpPr txBox="1"/>
          <p:nvPr/>
        </p:nvSpPr>
        <p:spPr>
          <a:xfrm>
            <a:off x="5465287" y="448097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Intermediate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E360D-3D76-7836-8ECB-26A1E45FE4AA}"/>
              </a:ext>
            </a:extLst>
          </p:cNvPr>
          <p:cNvSpPr txBox="1"/>
          <p:nvPr/>
        </p:nvSpPr>
        <p:spPr>
          <a:xfrm>
            <a:off x="4626362" y="448098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dirty="0">
                <a:solidFill>
                  <a:srgbClr val="285C78"/>
                </a:solidFill>
              </a:rPr>
              <a:t>Foundation</a:t>
            </a:r>
            <a:endParaRPr lang="en-150" sz="7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ED543-45A2-4C35-A467-9A245872D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47FD4-E30F-8729-18F0-C092ADFD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43AD4-E6FD-4C3B-47FB-4420F165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FAC40A6-0D9B-3AAF-9369-C73E41A0E937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7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2C8BE40-F260-8C98-9FC4-7759AFFB52F7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A22E59D4-563F-C739-7BE6-62F3CE17620C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E598F7-EE6A-5AB5-C98E-38D4592E2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133" y="789824"/>
            <a:ext cx="645628" cy="1949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0D2ABA-1B32-7BCA-EC92-5E51C1756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851" y="793275"/>
            <a:ext cx="645628" cy="1949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6C57CC-D0B2-582F-3ABD-F34C4FB11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569" y="793337"/>
            <a:ext cx="645628" cy="1949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5F86D1-0EFC-95BD-C6FF-59E296545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87" y="790183"/>
            <a:ext cx="645628" cy="1949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5EC267-DE67-3FA7-32C5-C4B54B0C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5" y="790330"/>
            <a:ext cx="645628" cy="1949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A090BB-1DFF-FAE2-4533-7BA44CD5404A}"/>
              </a:ext>
            </a:extLst>
          </p:cNvPr>
          <p:cNvSpPr txBox="1"/>
          <p:nvPr/>
        </p:nvSpPr>
        <p:spPr>
          <a:xfrm>
            <a:off x="7999490" y="45075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85C78"/>
                </a:solidFill>
                <a:effectLst/>
                <a:uLnTx/>
                <a:uFillTx/>
                <a:ea typeface="+mn-ea"/>
                <a:cs typeface="+mn-cs"/>
              </a:rPr>
              <a:t>Overqualified</a:t>
            </a:r>
            <a:endParaRPr kumimoji="0" lang="en-150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E4DA8A-5034-C749-6C54-23ED9A368EF0}"/>
              </a:ext>
            </a:extLst>
          </p:cNvPr>
          <p:cNvSpPr txBox="1"/>
          <p:nvPr/>
        </p:nvSpPr>
        <p:spPr>
          <a:xfrm>
            <a:off x="7154029" y="445371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Expert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243A46-CDDF-1EBD-BDB8-75F9F4FE4262}"/>
              </a:ext>
            </a:extLst>
          </p:cNvPr>
          <p:cNvSpPr txBox="1"/>
          <p:nvPr/>
        </p:nvSpPr>
        <p:spPr>
          <a:xfrm>
            <a:off x="6310747" y="45022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b="1" dirty="0">
                <a:solidFill>
                  <a:srgbClr val="F5F5F5"/>
                </a:solidFill>
              </a:rPr>
              <a:t>Advanced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D6BD76-7A40-CB5E-BF76-0D688F4B0106}"/>
              </a:ext>
            </a:extLst>
          </p:cNvPr>
          <p:cNvSpPr txBox="1"/>
          <p:nvPr/>
        </p:nvSpPr>
        <p:spPr>
          <a:xfrm>
            <a:off x="5465287" y="448097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Intermediate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59C11F-E3EE-8548-A6F8-52FDD8AC7186}"/>
              </a:ext>
            </a:extLst>
          </p:cNvPr>
          <p:cNvSpPr txBox="1"/>
          <p:nvPr/>
        </p:nvSpPr>
        <p:spPr>
          <a:xfrm>
            <a:off x="4626362" y="448098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dirty="0">
                <a:solidFill>
                  <a:srgbClr val="285C78"/>
                </a:solidFill>
              </a:rPr>
              <a:t>Foundation</a:t>
            </a:r>
            <a:endParaRPr lang="en-150" sz="7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0">
            <a:extLst>
              <a:ext uri="{FF2B5EF4-FFF2-40B4-BE49-F238E27FC236}">
                <a16:creationId xmlns:a16="http://schemas.microsoft.com/office/drawing/2014/main" id="{7CF9CC53-A20A-9126-227A-2331A21836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255361"/>
              </p:ext>
            </p:extLst>
          </p:nvPr>
        </p:nvGraphicFramePr>
        <p:xfrm>
          <a:off x="1828800" y="-530352"/>
          <a:ext cx="566928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27FC066-BB42-2650-F873-6D617E284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35AB6E-205C-A699-7811-5DF4B431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8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155168"/>
              </p:ext>
            </p:extLst>
          </p:nvPr>
        </p:nvGraphicFramePr>
        <p:xfrm>
          <a:off x="504279" y="1216152"/>
          <a:ext cx="8136000" cy="302400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Financial Acumen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Decision Making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46149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Strategic Mindset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55086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Business Insight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25575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365167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Building Effective Teams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☑️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123417"/>
                  </a:ext>
                </a:extLst>
              </a:tr>
            </a:tbl>
          </a:graphicData>
        </a:graphic>
      </p:graphicFrame>
      <p:sp>
        <p:nvSpPr>
          <p:cNvPr id="2" name="Text 15">
            <a:extLst>
              <a:ext uri="{FF2B5EF4-FFF2-40B4-BE49-F238E27FC236}">
                <a16:creationId xmlns:a16="http://schemas.microsoft.com/office/drawing/2014/main" id="{F98F8978-CE90-59E2-34F8-979CC105BAC1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345AC39-140A-5DC5-7214-F712BF493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133" y="789824"/>
            <a:ext cx="645628" cy="1949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0FE8CC-0D7B-F617-C28C-EB51F9E5E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851" y="793275"/>
            <a:ext cx="645628" cy="1949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C04C5F-EC87-C7DF-7198-9BC1C08F3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569" y="793337"/>
            <a:ext cx="645628" cy="1949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0430C3-0097-EE7C-EC5C-0CA4F0D6C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87" y="790183"/>
            <a:ext cx="645628" cy="1949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3EB7CC-19BC-F715-D94E-DFBAE07B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5" y="790330"/>
            <a:ext cx="645628" cy="1949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EDD9AF0-945E-937D-86DD-2B8DD9E304A9}"/>
              </a:ext>
            </a:extLst>
          </p:cNvPr>
          <p:cNvSpPr txBox="1"/>
          <p:nvPr/>
        </p:nvSpPr>
        <p:spPr>
          <a:xfrm>
            <a:off x="7999490" y="45075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85C78"/>
                </a:solidFill>
                <a:effectLst/>
                <a:uLnTx/>
                <a:uFillTx/>
                <a:ea typeface="+mn-ea"/>
                <a:cs typeface="+mn-cs"/>
              </a:rPr>
              <a:t>Overqualified</a:t>
            </a:r>
            <a:endParaRPr kumimoji="0" lang="en-150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BE665E-CDCD-84C4-C2F4-373F4E70061B}"/>
              </a:ext>
            </a:extLst>
          </p:cNvPr>
          <p:cNvSpPr txBox="1"/>
          <p:nvPr/>
        </p:nvSpPr>
        <p:spPr>
          <a:xfrm>
            <a:off x="7154029" y="445371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Expert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B2465E-1EDE-9940-3176-0E98A408EFFB}"/>
              </a:ext>
            </a:extLst>
          </p:cNvPr>
          <p:cNvSpPr txBox="1"/>
          <p:nvPr/>
        </p:nvSpPr>
        <p:spPr>
          <a:xfrm>
            <a:off x="6310747" y="45022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b="1" dirty="0">
                <a:solidFill>
                  <a:srgbClr val="F5F5F5"/>
                </a:solidFill>
              </a:rPr>
              <a:t>Advanced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EC2641-5644-655D-32F1-2A9CD2AD57DC}"/>
              </a:ext>
            </a:extLst>
          </p:cNvPr>
          <p:cNvSpPr txBox="1"/>
          <p:nvPr/>
        </p:nvSpPr>
        <p:spPr>
          <a:xfrm>
            <a:off x="5465287" y="448097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Intermediate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5B00EB-8C79-4732-6B66-28BE3F90D867}"/>
              </a:ext>
            </a:extLst>
          </p:cNvPr>
          <p:cNvSpPr txBox="1"/>
          <p:nvPr/>
        </p:nvSpPr>
        <p:spPr>
          <a:xfrm>
            <a:off x="4626362" y="448098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dirty="0">
                <a:solidFill>
                  <a:srgbClr val="285C78"/>
                </a:solidFill>
              </a:rPr>
              <a:t>Foundation</a:t>
            </a:r>
            <a:endParaRPr lang="en-150" sz="7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ED917-1C9E-9003-D453-B038BE65D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0F0297-9E2F-8810-9D60-9DC6ED2E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9</a:t>
            </a:r>
            <a:endParaRPr lang="en-US" sz="800" dirty="0"/>
          </a:p>
        </p:txBody>
      </p:sp>
      <p:graphicFrame>
        <p:nvGraphicFramePr>
          <p:cNvPr id="14" name="Chart 0"/>
          <p:cNvGraphicFramePr/>
          <p:nvPr>
            <p:extLst>
              <p:ext uri="{D42A27DB-BD31-4B8C-83A1-F6EECF244321}">
                <p14:modId xmlns:p14="http://schemas.microsoft.com/office/powerpoint/2010/main" val="2099183852"/>
              </p:ext>
            </p:extLst>
          </p:nvPr>
        </p:nvGraphicFramePr>
        <p:xfrm>
          <a:off x="640080" y="1600200"/>
          <a:ext cx="8001000" cy="32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 11"/>
          <p:cNvSpPr/>
          <p:nvPr/>
        </p:nvSpPr>
        <p:spPr>
          <a:xfrm>
            <a:off x="640080" y="134874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Technical Competencies Scores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E7919C8F-EB0D-451C-AFE6-FD1ADDCEF973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44A0707-B93D-9054-70ED-3C485AEC3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133" y="789824"/>
            <a:ext cx="645628" cy="1949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166E2CF-03DF-737B-7A22-2E8858834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851" y="793275"/>
            <a:ext cx="645628" cy="1949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68F1855-87B3-8394-8A8A-B0704D326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569" y="793337"/>
            <a:ext cx="645628" cy="1949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1A1EC65-B1F9-AD5D-77F9-F4F7B4818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287" y="790183"/>
            <a:ext cx="645628" cy="1949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139AE3-9F76-5061-5A32-8A595C8AF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005" y="790330"/>
            <a:ext cx="645628" cy="1949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E709C2-75A7-EC35-970A-94ED1C08104E}"/>
              </a:ext>
            </a:extLst>
          </p:cNvPr>
          <p:cNvSpPr txBox="1"/>
          <p:nvPr/>
        </p:nvSpPr>
        <p:spPr>
          <a:xfrm>
            <a:off x="7999490" y="45075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85C78"/>
                </a:solidFill>
                <a:effectLst/>
                <a:uLnTx/>
                <a:uFillTx/>
                <a:ea typeface="+mn-ea"/>
                <a:cs typeface="+mn-cs"/>
              </a:rPr>
              <a:t>Overqualified</a:t>
            </a:r>
            <a:endParaRPr kumimoji="0" lang="en-150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89610-BD0A-9C8A-DA96-195DCC0F1960}"/>
              </a:ext>
            </a:extLst>
          </p:cNvPr>
          <p:cNvSpPr txBox="1"/>
          <p:nvPr/>
        </p:nvSpPr>
        <p:spPr>
          <a:xfrm>
            <a:off x="7154029" y="445371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b="1" dirty="0">
                <a:solidFill>
                  <a:srgbClr val="F5F5F5"/>
                </a:solidFill>
              </a:rPr>
              <a:t>Expert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529C26-8A59-90AE-D6B9-5B67696C81B2}"/>
              </a:ext>
            </a:extLst>
          </p:cNvPr>
          <p:cNvSpPr txBox="1"/>
          <p:nvPr/>
        </p:nvSpPr>
        <p:spPr>
          <a:xfrm>
            <a:off x="6310747" y="450224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Advanced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9A05F8-366B-7B73-D67D-986E7101FD6F}"/>
              </a:ext>
            </a:extLst>
          </p:cNvPr>
          <p:cNvSpPr txBox="1"/>
          <p:nvPr/>
        </p:nvSpPr>
        <p:spPr>
          <a:xfrm>
            <a:off x="5465287" y="448097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285C78"/>
                </a:solidFill>
              </a:rPr>
              <a:t>Intermediate</a:t>
            </a:r>
            <a:endParaRPr lang="en-150" sz="700" b="1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1E5C0C-C55F-1B02-B5A4-5B0B3367A2A7}"/>
              </a:ext>
            </a:extLst>
          </p:cNvPr>
          <p:cNvSpPr txBox="1"/>
          <p:nvPr/>
        </p:nvSpPr>
        <p:spPr>
          <a:xfrm>
            <a:off x="4626362" y="448098"/>
            <a:ext cx="64562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dirty="0">
                <a:solidFill>
                  <a:srgbClr val="285C78"/>
                </a:solidFill>
              </a:rPr>
              <a:t>Foundation</a:t>
            </a:r>
            <a:endParaRPr lang="en-150" sz="7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A30FC-EEBA-225D-21EE-A57F6D2BB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230" y="29850"/>
            <a:ext cx="541371" cy="354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2968</TotalTime>
  <Words>12144</Words>
  <Application>Microsoft Office PowerPoint</Application>
  <PresentationFormat>On-screen Show (16:9)</PresentationFormat>
  <Paragraphs>424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Alaeddinne Kamoun</cp:lastModifiedBy>
  <cp:revision>181</cp:revision>
  <dcterms:created xsi:type="dcterms:W3CDTF">2025-08-14T15:20:57Z</dcterms:created>
  <dcterms:modified xsi:type="dcterms:W3CDTF">2025-12-04T14:45:48Z</dcterms:modified>
</cp:coreProperties>
</file>